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336" r:id="rId3"/>
    <p:sldId id="330" r:id="rId4"/>
    <p:sldId id="343" r:id="rId5"/>
    <p:sldId id="344" r:id="rId6"/>
    <p:sldId id="345" r:id="rId7"/>
    <p:sldId id="333" r:id="rId8"/>
    <p:sldId id="342" r:id="rId9"/>
    <p:sldId id="341" r:id="rId10"/>
    <p:sldId id="270" r:id="rId11"/>
    <p:sldId id="277" r:id="rId12"/>
    <p:sldId id="273" r:id="rId13"/>
    <p:sldId id="329" r:id="rId14"/>
    <p:sldId id="272" r:id="rId15"/>
    <p:sldId id="322" r:id="rId16"/>
    <p:sldId id="298" r:id="rId17"/>
  </p:sldIdLst>
  <p:sldSz cx="9144000" cy="6858000" type="screen4x3"/>
  <p:notesSz cx="9872663" cy="6742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7" d="100"/>
          <a:sy n="77" d="100"/>
        </p:scale>
        <p:origin x="-9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zlisak\Desktop\Annual%20Report%202017\gdp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zlisak\Desktop\Copy%20of%20ECO_GDP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ristms020\etdb\VPO\AB\ECOBANK%20files\01%20Other\Annual%20report%20inputs\2018\Tables%20in%20the%20text_2018_annual_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'WEO_Data-2'!$A$2</c:f>
              <c:strCache>
                <c:ptCount val="1"/>
                <c:pt idx="0">
                  <c:v>World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5.7320019997778027E-2"/>
                  <c:y val="-3.9284457252522831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18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3</a:t>
                    </a:r>
                    <a:r>
                      <a:rPr lang="tr-TR" sz="18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.</a:t>
                    </a:r>
                    <a:r>
                      <a:rPr lang="en-GB" sz="18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8</a:t>
                    </a:r>
                    <a:r>
                      <a:rPr lang="tr-TR" sz="18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%</a:t>
                    </a:r>
                    <a:endParaRPr lang="en-US" sz="18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9683090767692476E-2"/>
                  <c:y val="5.0508146001193556E-2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b="1"/>
                      <a:t>3</a:t>
                    </a:r>
                    <a:r>
                      <a:rPr lang="tr-TR" sz="1800" b="1"/>
                      <a:t>.</a:t>
                    </a:r>
                    <a:r>
                      <a:rPr lang="en-GB" sz="1800" b="1"/>
                      <a:t>6</a:t>
                    </a:r>
                    <a:r>
                      <a:rPr lang="tr-TR" sz="1800" b="1"/>
                      <a:t>%</a:t>
                    </a:r>
                    <a:endParaRPr lang="en-US" sz="1800"/>
                  </a:p>
                </c:rich>
              </c:tx>
              <c:spPr>
                <a:solidFill>
                  <a:schemeClr val="accent5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864626152649705E-2"/>
                  <c:y val="6.453875120057323E-2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b="1"/>
                      <a:t>3</a:t>
                    </a:r>
                    <a:r>
                      <a:rPr lang="tr-TR" sz="1800" b="1"/>
                      <a:t>.</a:t>
                    </a:r>
                    <a:r>
                      <a:rPr lang="en-GB" sz="1800" b="1"/>
                      <a:t>3</a:t>
                    </a:r>
                    <a:r>
                      <a:rPr lang="tr-TR" sz="1800" b="1"/>
                      <a:t>%</a:t>
                    </a:r>
                    <a:endParaRPr lang="en-US" sz="1800"/>
                  </a:p>
                </c:rich>
              </c:tx>
              <c:spPr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576417435099911E-2"/>
                  <c:y val="6.4538530253119564E-2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b="1"/>
                      <a:t>3</a:t>
                    </a:r>
                    <a:r>
                      <a:rPr lang="tr-TR" sz="1800" b="1"/>
                      <a:t>.</a:t>
                    </a:r>
                    <a:r>
                      <a:rPr lang="en-GB" sz="1800" b="1"/>
                      <a:t>6</a:t>
                    </a:r>
                    <a:r>
                      <a:rPr lang="tr-TR" sz="1800" b="1"/>
                      <a:t>%</a:t>
                    </a:r>
                    <a:endParaRPr lang="en-US" sz="1800"/>
                  </a:p>
                </c:rich>
              </c:tx>
              <c:spPr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'WEO_Data-2'!$B$1:$K$1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2019(f)</c:v>
                </c:pt>
                <c:pt idx="9">
                  <c:v>2020(f)</c:v>
                </c:pt>
              </c:strCache>
            </c:strRef>
          </c:cat>
          <c:val>
            <c:numRef>
              <c:f>'WEO_Data-2'!$B$2:$K$2</c:f>
              <c:numCache>
                <c:formatCode>#,##0.0</c:formatCode>
                <c:ptCount val="10"/>
                <c:pt idx="0">
                  <c:v>4.2729999999999997</c:v>
                </c:pt>
                <c:pt idx="1">
                  <c:v>3.516</c:v>
                </c:pt>
                <c:pt idx="2">
                  <c:v>3.472</c:v>
                </c:pt>
                <c:pt idx="3">
                  <c:v>3.5790000000000002</c:v>
                </c:pt>
                <c:pt idx="4">
                  <c:v>3.4</c:v>
                </c:pt>
                <c:pt idx="5">
                  <c:v>3.4</c:v>
                </c:pt>
                <c:pt idx="6">
                  <c:v>3.7610000000000001</c:v>
                </c:pt>
                <c:pt idx="7">
                  <c:v>3.6</c:v>
                </c:pt>
                <c:pt idx="8">
                  <c:v>3.3</c:v>
                </c:pt>
                <c:pt idx="9">
                  <c:v>3.6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'WEO_Data-2'!$A$3</c:f>
              <c:strCache>
                <c:ptCount val="1"/>
                <c:pt idx="0">
                  <c:v>Advanced economies</c:v>
                </c:pt>
              </c:strCache>
            </c:strRef>
          </c:tx>
          <c:cat>
            <c:strRef>
              <c:f>'WEO_Data-2'!$B$1:$K$1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2019(f)</c:v>
                </c:pt>
                <c:pt idx="9">
                  <c:v>2020(f)</c:v>
                </c:pt>
              </c:strCache>
            </c:strRef>
          </c:cat>
          <c:val>
            <c:numRef>
              <c:f>'WEO_Data-2'!$B$3:$K$3</c:f>
              <c:numCache>
                <c:formatCode>#,##0.0</c:formatCode>
                <c:ptCount val="10"/>
                <c:pt idx="0">
                  <c:v>1.7370000000000001</c:v>
                </c:pt>
                <c:pt idx="1">
                  <c:v>1.2</c:v>
                </c:pt>
                <c:pt idx="2">
                  <c:v>1.4</c:v>
                </c:pt>
                <c:pt idx="3">
                  <c:v>2.093</c:v>
                </c:pt>
                <c:pt idx="4">
                  <c:v>2.302</c:v>
                </c:pt>
                <c:pt idx="5">
                  <c:v>1.67</c:v>
                </c:pt>
                <c:pt idx="6">
                  <c:v>2.4</c:v>
                </c:pt>
                <c:pt idx="7">
                  <c:v>2.2000000000000002</c:v>
                </c:pt>
                <c:pt idx="8">
                  <c:v>1.8</c:v>
                </c:pt>
                <c:pt idx="9">
                  <c:v>1.7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'WEO_Data-2'!$A$4</c:f>
              <c:strCache>
                <c:ptCount val="1"/>
                <c:pt idx="0">
                  <c:v>Emerging market and developing economies</c:v>
                </c:pt>
              </c:strCache>
            </c:strRef>
          </c:tx>
          <c:cat>
            <c:strRef>
              <c:f>'WEO_Data-2'!$B$1:$K$1</c:f>
              <c:strCach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2019(f)</c:v>
                </c:pt>
                <c:pt idx="9">
                  <c:v>2020(f)</c:v>
                </c:pt>
              </c:strCache>
            </c:strRef>
          </c:cat>
          <c:val>
            <c:numRef>
              <c:f>'WEO_Data-2'!$B$4:$K$4</c:f>
              <c:numCache>
                <c:formatCode>#,##0.0</c:formatCode>
                <c:ptCount val="10"/>
                <c:pt idx="0">
                  <c:v>6.3760000000000003</c:v>
                </c:pt>
                <c:pt idx="1">
                  <c:v>5.3639999999999999</c:v>
                </c:pt>
                <c:pt idx="2">
                  <c:v>5.1139999999999999</c:v>
                </c:pt>
                <c:pt idx="3">
                  <c:v>4.6959999999999997</c:v>
                </c:pt>
                <c:pt idx="4">
                  <c:v>4.3029999999999999</c:v>
                </c:pt>
                <c:pt idx="5">
                  <c:v>4.5999999999999996</c:v>
                </c:pt>
                <c:pt idx="6">
                  <c:v>4.7640000000000002</c:v>
                </c:pt>
                <c:pt idx="7">
                  <c:v>4.5</c:v>
                </c:pt>
                <c:pt idx="8">
                  <c:v>4.4000000000000004</c:v>
                </c:pt>
                <c:pt idx="9">
                  <c:v>4.8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535808"/>
        <c:axId val="224363072"/>
      </c:lineChart>
      <c:catAx>
        <c:axId val="23653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224363072"/>
        <c:crosses val="autoZero"/>
        <c:auto val="1"/>
        <c:lblAlgn val="ctr"/>
        <c:lblOffset val="100"/>
        <c:noMultiLvlLbl val="0"/>
      </c:catAx>
      <c:valAx>
        <c:axId val="2243630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23653580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 algn="ctr">
              <a:defRPr lang="en-GB"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 algn="ctr">
              <a:defRPr lang="en-GB"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 algn="ctr">
              <a:defRPr lang="en-GB"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 algn="ctr">
            <a:defRPr lang="en-GB" sz="20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 algn="ctr">
        <a:defRPr lang="en-GB" sz="20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'E:\Annual _report\[Annual Report data -2019.xlsx]ECO_Gdp'!$E$5</c:f>
              <c:strCache>
                <c:ptCount val="1"/>
                <c:pt idx="0">
                  <c:v>GDP ($ tr) left axis</c:v>
                </c:pt>
              </c:strCache>
            </c:strRef>
          </c:tx>
          <c:invertIfNegative val="0"/>
          <c:cat>
            <c:numRef>
              <c:f>'E:\Annual _report\[Annual Report data -2019.xlsx]ECO_Gdp'!$D$7:$D$15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'E:\Annual _report\[Annual Report data -2019.xlsx]ECO_Gdp'!$E$7:$E$15</c:f>
              <c:numCache>
                <c:formatCode>General</c:formatCode>
                <c:ptCount val="9"/>
                <c:pt idx="0">
                  <c:v>1661</c:v>
                </c:pt>
                <c:pt idx="1">
                  <c:v>1911</c:v>
                </c:pt>
                <c:pt idx="2">
                  <c:v>1990</c:v>
                </c:pt>
                <c:pt idx="3">
                  <c:v>1875</c:v>
                </c:pt>
                <c:pt idx="4">
                  <c:v>1898</c:v>
                </c:pt>
                <c:pt idx="5">
                  <c:v>1724</c:v>
                </c:pt>
                <c:pt idx="6">
                  <c:v>1854</c:v>
                </c:pt>
                <c:pt idx="7">
                  <c:v>1913</c:v>
                </c:pt>
                <c:pt idx="8">
                  <c:v>1866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37010944"/>
        <c:axId val="224366528"/>
      </c:barChart>
      <c:lineChart>
        <c:grouping val="standard"/>
        <c:varyColors val="0"/>
        <c:ser>
          <c:idx val="1"/>
          <c:order val="1"/>
          <c:tx>
            <c:strRef>
              <c:f>'E:\Annual _report\[Annual Report data -2019.xlsx]ECO_Gdp'!$F$5</c:f>
              <c:strCache>
                <c:ptCount val="1"/>
                <c:pt idx="0">
                  <c:v> Growth (%) right axis</c:v>
                </c:pt>
              </c:strCache>
            </c:strRef>
          </c:tx>
          <c:spPr>
            <a:ln>
              <a:solidFill>
                <a:srgbClr val="C0504D">
                  <a:lumMod val="75000"/>
                </a:srgbClr>
              </a:solidFill>
            </a:ln>
          </c:spPr>
          <c:marker>
            <c:symbol val="square"/>
            <c:size val="8"/>
            <c:spPr>
              <a:solidFill>
                <a:srgbClr val="EEECE1"/>
              </a:solidFill>
              <a:ln>
                <a:solidFill>
                  <a:sysClr val="windowText" lastClr="000000"/>
                </a:solidFill>
              </a:ln>
            </c:spPr>
          </c:marker>
          <c:dLbls>
            <c:dLbl>
              <c:idx val="0"/>
              <c:layout>
                <c:manualLayout>
                  <c:x val="-4.1666885389326336E-2"/>
                  <c:y val="-6.9444444444444448E-2"/>
                </c:manualLayout>
              </c:layout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77777777777776E-2"/>
                  <c:y val="-7.870370370370372E-2"/>
                </c:manualLayout>
              </c:layout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lang="en-US" sz="2000" b="1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172E-2"/>
                  <c:y val="-8.3333333333333329E-2"/>
                </c:manualLayout>
              </c:layout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-6.9444444444444448E-2"/>
                </c:manualLayout>
              </c:layout>
              <c:tx>
                <c:rich>
                  <a:bodyPr/>
                  <a:lstStyle/>
                  <a:p>
                    <a:pPr algn="ctr" rtl="0">
                      <a:defRPr b="1"/>
                    </a:pPr>
                    <a:r>
                      <a:rPr lang="en-US" b="1"/>
                      <a:t>3.9</a:t>
                    </a:r>
                    <a:endParaRPr lang="en-US"/>
                  </a:p>
                </c:rich>
              </c:tx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pPr algn="ctr" rtl="0">
                      <a:defRPr b="1"/>
                    </a:pPr>
                    <a:r>
                      <a:rPr lang="en-US" b="1"/>
                      <a:t>2.6</a:t>
                    </a:r>
                    <a:endParaRPr lang="en-US"/>
                  </a:p>
                </c:rich>
              </c:tx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212E-2"/>
                  <c:y val="-5.555555555555558E-2"/>
                </c:manualLayout>
              </c:layout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7648715443414863E-3"/>
                  <c:y val="-1.2195264209859979E-2"/>
                </c:manualLayout>
              </c:layout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rgbClr val="EEECE1"/>
                </a:solidFill>
                <a:ln w="12700">
                  <a:solidFill>
                    <a:sysClr val="windowText" lastClr="000000"/>
                  </a:solidFill>
                </a:ln>
              </c:spPr>
              <c:txPr>
                <a:bodyPr/>
                <a:lstStyle/>
                <a:p>
                  <a:pPr algn="ctr" rtl="0"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EEECE1"/>
              </a:solidFill>
              <a:ln w="12700">
                <a:solidFill>
                  <a:sysClr val="windowText" lastClr="000000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'E:\Annual _report\[Annual Report data -2019.xlsx]ECO_Gdp'!$D$7:$D$14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'E:\Annual _report\[Annual Report data -2019.xlsx]ECO_Gdp'!$F$7:$F$15</c:f>
              <c:numCache>
                <c:formatCode>General</c:formatCode>
                <c:ptCount val="9"/>
                <c:pt idx="0">
                  <c:v>6.7</c:v>
                </c:pt>
                <c:pt idx="1">
                  <c:v>5.8</c:v>
                </c:pt>
                <c:pt idx="2">
                  <c:v>0.6</c:v>
                </c:pt>
                <c:pt idx="3">
                  <c:v>2.8</c:v>
                </c:pt>
                <c:pt idx="4">
                  <c:v>3.94</c:v>
                </c:pt>
                <c:pt idx="5">
                  <c:v>2.64</c:v>
                </c:pt>
                <c:pt idx="6">
                  <c:v>5.8</c:v>
                </c:pt>
                <c:pt idx="7">
                  <c:v>5.5</c:v>
                </c:pt>
                <c:pt idx="8">
                  <c:v>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011968"/>
        <c:axId val="224367104"/>
      </c:lineChart>
      <c:catAx>
        <c:axId val="23701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4366528"/>
        <c:crosses val="autoZero"/>
        <c:auto val="1"/>
        <c:lblAlgn val="ctr"/>
        <c:lblOffset val="100"/>
        <c:noMultiLvlLbl val="0"/>
      </c:catAx>
      <c:valAx>
        <c:axId val="2243665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37010944"/>
        <c:crosses val="autoZero"/>
        <c:crossBetween val="between"/>
      </c:valAx>
      <c:valAx>
        <c:axId val="2243671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37011968"/>
        <c:crosses val="max"/>
        <c:crossBetween val="between"/>
      </c:valAx>
      <c:catAx>
        <c:axId val="237011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4367104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 algn="ctr">
        <a:defRPr lang="en-GB" sz="20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445648218445265E-2"/>
          <c:y val="2.3977438613616595E-2"/>
          <c:w val="0.92408811810408364"/>
          <c:h val="0.806902089124458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portfolio!$B$7</c:f>
              <c:strCache>
                <c:ptCount val="1"/>
                <c:pt idx="0">
                  <c:v>Signed active operations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portfolio!$C$6:$G$6</c:f>
              <c:numCache>
                <c:formatCode>General</c:formatCode>
                <c:ptCount val="5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</c:numCache>
            </c:numRef>
          </c:cat>
          <c:val>
            <c:numRef>
              <c:f>portfolio!$C$7:$G$7</c:f>
              <c:numCache>
                <c:formatCode>General</c:formatCode>
                <c:ptCount val="5"/>
                <c:pt idx="0">
                  <c:v>333</c:v>
                </c:pt>
                <c:pt idx="1">
                  <c:v>343</c:v>
                </c:pt>
                <c:pt idx="2">
                  <c:v>339</c:v>
                </c:pt>
                <c:pt idx="3">
                  <c:v>278</c:v>
                </c:pt>
                <c:pt idx="4">
                  <c:v>246</c:v>
                </c:pt>
              </c:numCache>
            </c:numRef>
          </c:val>
        </c:ser>
        <c:ser>
          <c:idx val="1"/>
          <c:order val="1"/>
          <c:tx>
            <c:strRef>
              <c:f>portfolio!$B$8</c:f>
              <c:strCache>
                <c:ptCount val="1"/>
                <c:pt idx="0">
                  <c:v>Outstanding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 algn="ctr">
                  <a:defRPr lang="en-GB" sz="12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portfolio!$C$6:$G$6</c:f>
              <c:numCache>
                <c:formatCode>General</c:formatCode>
                <c:ptCount val="5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</c:numCache>
            </c:numRef>
          </c:cat>
          <c:val>
            <c:numRef>
              <c:f>portfolio!$C$8:$G$8</c:f>
              <c:numCache>
                <c:formatCode>General</c:formatCode>
                <c:ptCount val="5"/>
                <c:pt idx="0">
                  <c:v>288</c:v>
                </c:pt>
                <c:pt idx="1">
                  <c:v>301</c:v>
                </c:pt>
                <c:pt idx="2">
                  <c:v>268</c:v>
                </c:pt>
                <c:pt idx="3">
                  <c:v>235</c:v>
                </c:pt>
                <c:pt idx="4">
                  <c:v>179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37013504"/>
        <c:axId val="224368256"/>
      </c:barChart>
      <c:catAx>
        <c:axId val="23701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24368256"/>
        <c:crosses val="autoZero"/>
        <c:auto val="1"/>
        <c:lblAlgn val="ctr"/>
        <c:lblOffset val="100"/>
        <c:noMultiLvlLbl val="0"/>
      </c:catAx>
      <c:valAx>
        <c:axId val="224368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n-GB"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0135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2382691746864977"/>
          <c:y val="0.9109533153496836"/>
          <c:w val="0.80265485564304462"/>
          <c:h val="8.3717191601049873E-2"/>
        </c:manualLayout>
      </c:layout>
      <c:overlay val="0"/>
      <c:txPr>
        <a:bodyPr/>
        <a:lstStyle/>
        <a:p>
          <a:pPr algn="ctr">
            <a:defRPr lang="en-GB" sz="12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0.2494</cdr:x>
      <cdr:y>0.14319</cdr:y>
    </cdr:from>
    <cdr:to>
      <cdr:x>0.25468</cdr:x>
      <cdr:y>0.28638</cdr:y>
    </cdr:to>
    <cdr:sp macro="" textlink="">
      <cdr:nvSpPr>
        <cdr:cNvPr id="3" name="Right Brace 2"/>
        <cdr:cNvSpPr/>
      </cdr:nvSpPr>
      <cdr:spPr>
        <a:xfrm xmlns:a="http://schemas.openxmlformats.org/drawingml/2006/main">
          <a:off x="2160240" y="648072"/>
          <a:ext cx="45719" cy="648072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GB" dirty="0"/>
        </a:p>
      </cdr:txBody>
    </cdr:sp>
  </cdr:relSizeAnchor>
  <cdr:relSizeAnchor xmlns:cdr="http://schemas.openxmlformats.org/drawingml/2006/chartDrawing">
    <cdr:from>
      <cdr:x>0.17458</cdr:x>
      <cdr:y>0.12728</cdr:y>
    </cdr:from>
    <cdr:to>
      <cdr:x>0.22458</cdr:x>
      <cdr:y>0.18848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1512168" y="576064"/>
          <a:ext cx="433040" cy="2769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en-GB" sz="1200" b="1" dirty="0" smtClean="0">
              <a:latin typeface="+mn-lt"/>
            </a:rPr>
            <a:t>6</a:t>
          </a:r>
        </a:p>
      </cdr:txBody>
    </cdr:sp>
  </cdr:relSizeAnchor>
  <cdr:relSizeAnchor xmlns:cdr="http://schemas.openxmlformats.org/drawingml/2006/chartDrawing">
    <cdr:from>
      <cdr:x>0.15796</cdr:x>
      <cdr:y>0.07955</cdr:y>
    </cdr:from>
    <cdr:to>
      <cdr:x>0.29928</cdr:x>
      <cdr:y>0.14319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68152" y="360040"/>
          <a:ext cx="1224136" cy="28803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8510C9-9C1C-48AD-9B4C-53A826F276E2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EB4EDD-E08F-4C6D-A2B8-BF67CF3F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D27B90-BA60-4555-91E0-E560CD7B58F2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3437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02504"/>
            <a:ext cx="7898130" cy="303395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F764AC-14C0-4690-9F00-EE5545705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C0EA-7721-424B-8348-855459822EE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IMF estimates that US-China tariffs, including those implemented last year, could reduce the level of global GDP by 0.5 </a:t>
            </a:r>
            <a:r>
              <a:rPr lang="en-GB" sz="1200" dirty="0" err="1" smtClean="0"/>
              <a:t>percent</a:t>
            </a:r>
            <a:r>
              <a:rPr lang="en-GB" sz="1200" dirty="0" smtClean="0"/>
              <a:t> in 2020 or about USD 455 </a:t>
            </a:r>
            <a:r>
              <a:rPr lang="en-GB" sz="1200" dirty="0" err="1" smtClean="0"/>
              <a:t>bln</a:t>
            </a:r>
            <a:r>
              <a:rPr lang="en-GB" sz="1200" dirty="0" smtClean="0"/>
              <a:t>.</a:t>
            </a:r>
            <a:endParaRPr lang="en-US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764AC-14C0-4690-9F00-EE5545705D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60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39B0D-957C-405A-87D8-2DF2BD9E2E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8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764AC-14C0-4690-9F00-EE5545705D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1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BEF9-D04C-4A88-BD9F-B2E6DE5D0C69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5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C043-67A8-4D8F-B089-C4A32A332C07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4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FD23-D38F-4DD7-8AAB-BB0418F78F53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310C-46D5-4837-A674-DF1B99681187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4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2662-7A6A-486E-AC3F-4600F07DA9BF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3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C53-16F4-4CDF-B1FC-17906C9E10CC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5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C08D-F3D1-4EB5-A6C7-9E2DA1EA76F4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53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832B-19C5-48C7-91FD-42BB6941D69B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0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642D-5614-43F5-9F97-62015B3AB2DE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3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FC20-E9C8-42C8-8706-165F90ED952E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1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62A8-C5D2-4EF5-9A2D-C3849856BE1D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0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1C16-D6D4-4B47-B2E9-5D5DD3EC4858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3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16746A-B606-4634-AAEF-63D0D5E8B692}" type="datetime1">
              <a:rPr lang="en-US" smtClean="0">
                <a:solidFill>
                  <a:prstClr val="white"/>
                </a:solidFill>
              </a:rPr>
              <a:pPr/>
              <a:t>7/9/2019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db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1" y="4876800"/>
            <a:ext cx="5410200" cy="16002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468" y="1108198"/>
            <a:ext cx="5663464" cy="48050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2501689" y="166230"/>
            <a:ext cx="43566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  <a:t>ANNUAL </a:t>
            </a:r>
            <a:r>
              <a:rPr lang="tr-TR" sz="2800" b="1" dirty="0" smtClean="0">
                <a:solidFill>
                  <a:prstClr val="black"/>
                </a:solidFill>
                <a:ea typeface="+mj-ea"/>
                <a:cs typeface="+mj-cs"/>
              </a:rPr>
              <a:t>REPORT-201</a:t>
            </a:r>
            <a:r>
              <a:rPr lang="en-GB" sz="2800" b="1" dirty="0" smtClean="0">
                <a:solidFill>
                  <a:prstClr val="black"/>
                </a:solidFill>
                <a:ea typeface="+mj-ea"/>
                <a:cs typeface="+mj-cs"/>
              </a:rPr>
              <a:t>8</a:t>
            </a:r>
            <a: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</a:br>
            <a:endParaRPr lang="en-US" sz="2800" dirty="0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2681871" y="5819629"/>
            <a:ext cx="417646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 smtClean="0"/>
              <a:t>Promoting Sustainable Development and Integration </a:t>
            </a:r>
            <a:endParaRPr lang="en-US" sz="1400" b="1" dirty="0"/>
          </a:p>
        </p:txBody>
      </p:sp>
      <p:pic>
        <p:nvPicPr>
          <p:cNvPr id="11266" name="Picture 2" descr="Republic of Turke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147" y="605986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Islamic Republic of Pakistan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05985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Islamic Republic of Iran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438" y="577324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Republic of Azerbaij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96375"/>
            <a:ext cx="6477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Islamic Republic of Afghanistan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047" y="639012"/>
            <a:ext cx="8001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Kyrgyz Republic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904" y="596374"/>
            <a:ext cx="704850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3289"/>
            <a:ext cx="7884368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defRPr/>
            </a:pPr>
            <a:r>
              <a:rPr lang="tr-T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ACHIEVEMENT OF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STRATEGIC GOALS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idx="1"/>
          </p:nvPr>
        </p:nvSpPr>
        <p:spPr>
          <a:xfrm>
            <a:off x="291341" y="1048212"/>
            <a:ext cx="8856984" cy="58326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tr-TR" sz="2400" dirty="0"/>
              <a:t>Since 2008, t</a:t>
            </a:r>
            <a:r>
              <a:rPr lang="en-US" sz="2400" dirty="0" err="1"/>
              <a:t>otal</a:t>
            </a:r>
            <a:r>
              <a:rPr lang="en-US" sz="2400" dirty="0"/>
              <a:t> disbursed loans</a:t>
            </a:r>
            <a:r>
              <a:rPr lang="tr-TR" sz="2400" dirty="0"/>
              <a:t> </a:t>
            </a:r>
            <a:r>
              <a:rPr lang="en-US" sz="2400" dirty="0" smtClean="0"/>
              <a:t>reached to USD 1.58 billion </a:t>
            </a:r>
            <a:r>
              <a:rPr lang="en-US" sz="2400" dirty="0"/>
              <a:t>as end of December </a:t>
            </a:r>
            <a:r>
              <a:rPr lang="en-US" sz="2400" dirty="0" smtClean="0"/>
              <a:t>2018. </a:t>
            </a:r>
            <a:endParaRPr lang="en-US" sz="2400" dirty="0"/>
          </a:p>
          <a:p>
            <a:r>
              <a:rPr lang="en-US" sz="2400" dirty="0"/>
              <a:t>Good asset </a:t>
            </a:r>
            <a:r>
              <a:rPr lang="en-US" sz="2400" dirty="0" smtClean="0"/>
              <a:t>quality</a:t>
            </a:r>
            <a:r>
              <a:rPr lang="tr-TR" sz="2400" dirty="0" smtClean="0"/>
              <a:t> with</a:t>
            </a:r>
            <a:r>
              <a:rPr lang="en-US" sz="2400" dirty="0" smtClean="0"/>
              <a:t> </a:t>
            </a:r>
            <a:r>
              <a:rPr lang="en-US" sz="2400" dirty="0"/>
              <a:t>well diversified portfolio without any non-performing loan</a:t>
            </a:r>
            <a:r>
              <a:rPr lang="tr-TR" sz="2400" dirty="0"/>
              <a:t>s (NPLs) </a:t>
            </a:r>
          </a:p>
          <a:p>
            <a:r>
              <a:rPr lang="tr-TR" sz="2400" dirty="0" smtClean="0"/>
              <a:t>Strenghthened the </a:t>
            </a:r>
            <a:r>
              <a:rPr lang="en-US" sz="2400" dirty="0" smtClean="0"/>
              <a:t>operating </a:t>
            </a:r>
            <a:r>
              <a:rPr lang="en-US" sz="2400" dirty="0"/>
              <a:t>structure and </a:t>
            </a:r>
            <a:r>
              <a:rPr lang="en-US" sz="2400" dirty="0" smtClean="0"/>
              <a:t>processes </a:t>
            </a:r>
            <a:endParaRPr lang="en-US" sz="2400" dirty="0"/>
          </a:p>
          <a:p>
            <a:r>
              <a:rPr lang="tr-TR" sz="2400" dirty="0" smtClean="0"/>
              <a:t>Various efficiency measures are employed</a:t>
            </a:r>
            <a:endParaRPr lang="en-US" sz="2400" dirty="0"/>
          </a:p>
          <a:p>
            <a:r>
              <a:rPr lang="tr-TR" sz="2400" dirty="0" smtClean="0"/>
              <a:t>More </a:t>
            </a:r>
            <a:r>
              <a:rPr lang="tr-TR" sz="2400" dirty="0"/>
              <a:t>lending rather than treasury placements</a:t>
            </a:r>
          </a:p>
          <a:p>
            <a:r>
              <a:rPr lang="en-US" sz="2400" dirty="0" smtClean="0"/>
              <a:t>Improved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Enterprise-wide Risk Management (</a:t>
            </a:r>
            <a:r>
              <a:rPr lang="en-US" sz="2400" dirty="0" smtClean="0"/>
              <a:t>ERM)</a:t>
            </a:r>
            <a:r>
              <a:rPr lang="tr-TR" sz="2400" dirty="0" smtClean="0"/>
              <a:t> </a:t>
            </a:r>
            <a:r>
              <a:rPr lang="en-US" sz="2400" dirty="0" smtClean="0"/>
              <a:t>perspective </a:t>
            </a:r>
            <a:endParaRPr lang="tr-TR" sz="2400" dirty="0"/>
          </a:p>
          <a:p>
            <a:r>
              <a:rPr lang="tr-TR" sz="2400" dirty="0"/>
              <a:t>Expanded</a:t>
            </a:r>
            <a:r>
              <a:rPr lang="en-US" sz="2400" dirty="0"/>
              <a:t> the membership base </a:t>
            </a:r>
            <a:endParaRPr lang="tr-TR" sz="2400" dirty="0"/>
          </a:p>
          <a:p>
            <a:r>
              <a:rPr lang="en-US" sz="2400" dirty="0" err="1"/>
              <a:t>Enhanc</a:t>
            </a:r>
            <a:r>
              <a:rPr lang="tr-TR" sz="2400" dirty="0"/>
              <a:t>ed</a:t>
            </a:r>
            <a:r>
              <a:rPr lang="en-US" sz="2400" dirty="0"/>
              <a:t> </a:t>
            </a:r>
            <a:r>
              <a:rPr lang="en-US" sz="2400" dirty="0" smtClean="0"/>
              <a:t>co-financing arrangements</a:t>
            </a:r>
            <a:r>
              <a:rPr lang="tr-TR" sz="2400" dirty="0" smtClean="0"/>
              <a:t> with </a:t>
            </a:r>
            <a:r>
              <a:rPr lang="en-GB" sz="2400" dirty="0" smtClean="0"/>
              <a:t>IFC</a:t>
            </a:r>
            <a:r>
              <a:rPr lang="en-GB" sz="2400" dirty="0"/>
              <a:t>, BSTDB, EBRD, </a:t>
            </a:r>
            <a:r>
              <a:rPr lang="en-GB" sz="2400" dirty="0" err="1"/>
              <a:t>IsDB</a:t>
            </a:r>
            <a:r>
              <a:rPr lang="en-GB" sz="2400" dirty="0"/>
              <a:t>, ADB, etc. </a:t>
            </a:r>
            <a:endParaRPr lang="tr-TR" sz="2400" dirty="0" smtClean="0"/>
          </a:p>
          <a:p>
            <a:r>
              <a:rPr lang="tr-TR" sz="2400" dirty="0" smtClean="0"/>
              <a:t>Human </a:t>
            </a:r>
            <a:r>
              <a:rPr lang="en-US" sz="2400" dirty="0" smtClean="0"/>
              <a:t>resources </a:t>
            </a:r>
            <a:r>
              <a:rPr lang="en-US" sz="2400" dirty="0"/>
              <a:t>and IT system</a:t>
            </a:r>
            <a:r>
              <a:rPr lang="tr-TR" sz="2400" dirty="0"/>
              <a:t> </a:t>
            </a:r>
            <a:r>
              <a:rPr lang="en-US" sz="2400" dirty="0"/>
              <a:t>capabilities </a:t>
            </a:r>
            <a:r>
              <a:rPr lang="tr-TR" sz="2400" dirty="0" smtClean="0"/>
              <a:t>are improved</a:t>
            </a:r>
            <a:endParaRPr lang="tr-TR" sz="2400" dirty="0"/>
          </a:p>
          <a:p>
            <a:pPr marL="0" indent="0">
              <a:buNone/>
            </a:pPr>
            <a:r>
              <a:rPr lang="en-US" sz="2200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tr-TR" sz="2200" kern="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fontAlgn="base"/>
            <a:r>
              <a:rPr lang="tr-TR" sz="3800" b="1" noProof="1"/>
              <a:t>Main Business Perspective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84651"/>
            <a:ext cx="8229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tr-TR" sz="800" dirty="0" smtClean="0"/>
          </a:p>
          <a:p>
            <a:pPr marL="0" indent="0" algn="just">
              <a:buNone/>
            </a:pPr>
            <a:r>
              <a:rPr lang="en-US" sz="2400" dirty="0" smtClean="0"/>
              <a:t>All operations are required to observe criteria set within the negative list of products policy, anti-money laundering regulations as well as environmental policy</a:t>
            </a:r>
            <a:endParaRPr lang="en-US" sz="2400" b="1" dirty="0" smtClean="0"/>
          </a:p>
          <a:p>
            <a:endParaRPr lang="en-US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gray">
          <a:xfrm>
            <a:off x="755738" y="3741110"/>
            <a:ext cx="3590925" cy="609600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800" b="1" dirty="0">
                <a:solidFill>
                  <a:prstClr val="black"/>
                </a:solidFill>
              </a:rPr>
              <a:t>Guarantees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gray">
          <a:xfrm>
            <a:off x="4600183" y="3741110"/>
            <a:ext cx="3629417" cy="1066800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800" b="1" dirty="0">
                <a:solidFill>
                  <a:prstClr val="black"/>
                </a:solidFill>
              </a:rPr>
              <a:t>Tec</a:t>
            </a:r>
            <a:r>
              <a:rPr lang="tr-TR" sz="2800" b="1" dirty="0">
                <a:solidFill>
                  <a:prstClr val="black"/>
                </a:solidFill>
              </a:rPr>
              <a:t>h. </a:t>
            </a:r>
            <a:r>
              <a:rPr lang="en-US" sz="2800" b="1" dirty="0">
                <a:solidFill>
                  <a:prstClr val="black"/>
                </a:solidFill>
              </a:rPr>
              <a:t>Ass</a:t>
            </a:r>
            <a:r>
              <a:rPr lang="tr-TR" sz="2800" b="1" dirty="0">
                <a:solidFill>
                  <a:prstClr val="black"/>
                </a:solidFill>
              </a:rPr>
              <a:t>t. </a:t>
            </a:r>
            <a:r>
              <a:rPr lang="en-US" sz="2800" b="1" dirty="0">
                <a:solidFill>
                  <a:prstClr val="black"/>
                </a:solidFill>
              </a:rPr>
              <a:t>and advisory services</a:t>
            </a:r>
          </a:p>
          <a:p>
            <a:pPr algn="ctr" eaLnBrk="0" hangingPunct="0"/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gray">
          <a:xfrm>
            <a:off x="735905" y="914400"/>
            <a:ext cx="7481170" cy="1837151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tr-TR" sz="2800" b="1" dirty="0">
                <a:solidFill>
                  <a:prstClr val="black"/>
                </a:solidFill>
              </a:rPr>
              <a:t>Intermediated Operations through FIs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en-US" sz="2800" b="1" dirty="0">
                <a:solidFill>
                  <a:prstClr val="black"/>
                </a:solidFill>
              </a:rPr>
              <a:t>Trade Finance</a:t>
            </a:r>
            <a:r>
              <a:rPr lang="tr-TR" sz="2800" b="1" dirty="0">
                <a:solidFill>
                  <a:prstClr val="black"/>
                </a:solidFill>
              </a:rPr>
              <a:t> Credit Lines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tr-TR" sz="2800" b="1" dirty="0">
                <a:solidFill>
                  <a:prstClr val="black"/>
                </a:solidFill>
              </a:rPr>
              <a:t>SMEs</a:t>
            </a:r>
            <a:r>
              <a:rPr lang="en-US" sz="2800" b="1" dirty="0">
                <a:solidFill>
                  <a:prstClr val="black"/>
                </a:solidFill>
              </a:rPr>
              <a:t> Finance</a:t>
            </a:r>
            <a:r>
              <a:rPr lang="tr-TR" sz="2800" b="1" dirty="0">
                <a:solidFill>
                  <a:prstClr val="black"/>
                </a:solidFill>
              </a:rPr>
              <a:t> Loans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tr-TR" sz="2800" b="1" dirty="0">
                <a:solidFill>
                  <a:prstClr val="black"/>
                </a:solidFill>
              </a:rPr>
              <a:t>Micro</a:t>
            </a:r>
            <a:r>
              <a:rPr lang="en-US" sz="2800" b="1" dirty="0">
                <a:solidFill>
                  <a:prstClr val="black"/>
                </a:solidFill>
              </a:rPr>
              <a:t>finance</a:t>
            </a:r>
            <a:r>
              <a:rPr lang="tr-TR" sz="2800" b="1" dirty="0">
                <a:solidFill>
                  <a:prstClr val="black"/>
                </a:solidFill>
              </a:rPr>
              <a:t> Loans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tr-TR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gray">
          <a:xfrm>
            <a:off x="748430" y="2895600"/>
            <a:ext cx="7481170" cy="694151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tr-TR" sz="2800" b="1" dirty="0">
                <a:solidFill>
                  <a:prstClr val="black"/>
                </a:solidFill>
              </a:rPr>
              <a:t>Corporate Loans and Project Finance Operations</a:t>
            </a:r>
            <a:endParaRPr lang="en-US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tr-TR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114" y="116632"/>
            <a:ext cx="8229600" cy="1143000"/>
          </a:xfrm>
        </p:spPr>
        <p:txBody>
          <a:bodyPr>
            <a:noAutofit/>
          </a:bodyPr>
          <a:lstStyle/>
          <a:p>
            <a:pPr fontAlgn="base"/>
            <a:r>
              <a:rPr lang="tr-TR" sz="3800" b="1" dirty="0"/>
              <a:t>Total Loan disbursements </a:t>
            </a:r>
            <a:br>
              <a:rPr lang="tr-TR" sz="3800" b="1" dirty="0"/>
            </a:br>
            <a:r>
              <a:rPr lang="tr-TR" sz="3800" b="1" dirty="0"/>
              <a:t>by country </a:t>
            </a:r>
            <a:r>
              <a:rPr lang="tr-TR" sz="3800" b="1" dirty="0" smtClean="0"/>
              <a:t>2008-201</a:t>
            </a:r>
            <a:r>
              <a:rPr lang="en-GB" sz="3800" b="1" dirty="0" smtClean="0"/>
              <a:t>8</a:t>
            </a:r>
            <a:r>
              <a:rPr lang="tr-TR" sz="3800" b="1" dirty="0" smtClean="0"/>
              <a:t> </a:t>
            </a:r>
            <a:r>
              <a:rPr lang="tr-TR" sz="3800" b="1" dirty="0"/>
              <a:t>(thousand USD)</a:t>
            </a:r>
            <a:endParaRPr lang="en-US" sz="3800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5491842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prstClr val="black"/>
                </a:solidFill>
              </a:rPr>
              <a:t>The Bank has successfully launched its </a:t>
            </a:r>
            <a:r>
              <a:rPr lang="tr-TR" b="1" dirty="0" smtClean="0">
                <a:solidFill>
                  <a:prstClr val="black"/>
                </a:solidFill>
              </a:rPr>
              <a:t>credit </a:t>
            </a:r>
            <a:r>
              <a:rPr lang="tr-TR" b="1" dirty="0">
                <a:solidFill>
                  <a:prstClr val="black"/>
                </a:solidFill>
              </a:rPr>
              <a:t>operation in Azerbaijan and looking for opportunities in Afghanistan </a:t>
            </a:r>
            <a:r>
              <a:rPr lang="tr-TR" b="1" dirty="0" smtClean="0">
                <a:solidFill>
                  <a:prstClr val="black"/>
                </a:solidFill>
              </a:rPr>
              <a:t>and Kyrgyzstan as </a:t>
            </a:r>
            <a:r>
              <a:rPr lang="tr-TR" b="1" dirty="0">
                <a:solidFill>
                  <a:prstClr val="black"/>
                </a:solidFill>
              </a:rPr>
              <a:t>well</a:t>
            </a:r>
            <a:r>
              <a:rPr lang="tr-T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936104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7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826" y="332656"/>
            <a:ext cx="8229600" cy="1143000"/>
          </a:xfrm>
        </p:spPr>
        <p:txBody>
          <a:bodyPr>
            <a:noAutofit/>
          </a:bodyPr>
          <a:lstStyle/>
          <a:p>
            <a:pPr fontAlgn="base"/>
            <a:r>
              <a:rPr lang="tr-TR" sz="3800" b="1" dirty="0"/>
              <a:t>Portfolio Development </a:t>
            </a:r>
            <a:r>
              <a:rPr lang="tr-TR" sz="3800" b="1" dirty="0" smtClean="0"/>
              <a:t>201</a:t>
            </a:r>
            <a:r>
              <a:rPr lang="en-GB" sz="3800" b="1" dirty="0" smtClean="0"/>
              <a:t>4</a:t>
            </a:r>
            <a:r>
              <a:rPr lang="tr-TR" sz="3800" b="1" dirty="0" smtClean="0"/>
              <a:t>-201</a:t>
            </a:r>
            <a:r>
              <a:rPr lang="en-GB" sz="3800" b="1" dirty="0" smtClean="0"/>
              <a:t>8</a:t>
            </a:r>
            <a:r>
              <a:rPr lang="tr-TR" sz="3800" b="1" dirty="0" smtClean="0"/>
              <a:t> </a:t>
            </a:r>
            <a:r>
              <a:rPr lang="tr-TR" sz="3800" b="1" dirty="0"/>
              <a:t/>
            </a:r>
            <a:br>
              <a:rPr lang="tr-TR" sz="3800" b="1" dirty="0"/>
            </a:br>
            <a:r>
              <a:rPr lang="tr-TR" sz="3800" b="1" dirty="0"/>
              <a:t>(SDR million) </a:t>
            </a:r>
            <a:endParaRPr lang="en-US" sz="3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501179"/>
              </p:ext>
            </p:extLst>
          </p:nvPr>
        </p:nvGraphicFramePr>
        <p:xfrm>
          <a:off x="251520" y="1556792"/>
          <a:ext cx="866164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44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pPr fontAlgn="base"/>
            <a:r>
              <a:rPr lang="tr-TR" sz="3800" b="1" dirty="0"/>
              <a:t>Financial Highlights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4343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smtClean="0"/>
              <a:t>-Robust loan portfolio</a:t>
            </a:r>
            <a:endParaRPr lang="tr-TR" sz="2200" dirty="0"/>
          </a:p>
          <a:p>
            <a:pPr marL="0" indent="0">
              <a:buNone/>
            </a:pPr>
            <a:r>
              <a:rPr lang="tr-TR" sz="2200" dirty="0" smtClean="0"/>
              <a:t>-No </a:t>
            </a:r>
            <a:r>
              <a:rPr lang="tr-TR" sz="2200" dirty="0"/>
              <a:t>NPLs  </a:t>
            </a:r>
          </a:p>
          <a:p>
            <a:pPr marL="0" indent="0">
              <a:buNone/>
            </a:pPr>
            <a:r>
              <a:rPr lang="tr-TR" sz="2200" dirty="0" smtClean="0"/>
              <a:t>-Sustainable income</a:t>
            </a:r>
          </a:p>
          <a:p>
            <a:pPr marL="0" indent="0">
              <a:buNone/>
            </a:pPr>
            <a:r>
              <a:rPr lang="tr-TR" sz="2200" dirty="0" smtClean="0"/>
              <a:t>-RoE @ 2,</a:t>
            </a:r>
            <a:r>
              <a:rPr lang="en-GB" sz="2200" dirty="0" smtClean="0"/>
              <a:t>5</a:t>
            </a:r>
            <a:r>
              <a:rPr lang="tr-TR" sz="2200" dirty="0" smtClean="0"/>
              <a:t>% (201</a:t>
            </a:r>
            <a:r>
              <a:rPr lang="en-GB" sz="2200" dirty="0" smtClean="0"/>
              <a:t>8</a:t>
            </a:r>
            <a:r>
              <a:rPr lang="tr-TR" sz="2200" dirty="0" smtClean="0"/>
              <a:t>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11" y="2780928"/>
            <a:ext cx="499865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836712"/>
            <a:ext cx="3995935" cy="255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3356116"/>
            <a:ext cx="3995935" cy="275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3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3800" b="1" dirty="0"/>
              <a:t>C</a:t>
            </a:r>
            <a:r>
              <a:rPr lang="en-US" sz="3800" b="1" dirty="0" err="1"/>
              <a:t>hallenges</a:t>
            </a:r>
            <a:r>
              <a:rPr lang="tr-TR" sz="3800" b="1" dirty="0"/>
              <a:t> of the ETDB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125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Sustaining a high quality loan portfolio</a:t>
            </a: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Enhancing cooperation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with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the banks in the member states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Access to corresponding banking services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Enhancing the capital resources</a:t>
            </a: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Encouraging new members (Kazakhstan, Tajikistan, Turkmenistan and Uzbekistan)  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tr-TR" dirty="0" smtClean="0"/>
          </a:p>
          <a:p>
            <a:pPr algn="ctr" eaLnBrk="1" hangingPunct="1">
              <a:buFont typeface="Arial" pitchFamily="34" charset="0"/>
              <a:buNone/>
            </a:pPr>
            <a:r>
              <a:rPr lang="tr-TR" b="1" dirty="0" smtClean="0"/>
              <a:t>Thank you....</a:t>
            </a:r>
            <a:endParaRPr lang="en-US" b="1" dirty="0" smtClean="0"/>
          </a:p>
          <a:p>
            <a:pPr algn="ctr" eaLnBrk="1" hangingPunct="1">
              <a:buFont typeface="Arial" pitchFamily="34" charset="0"/>
              <a:buNone/>
            </a:pPr>
            <a:endParaRPr lang="tr-TR" dirty="0" smtClean="0"/>
          </a:p>
          <a:p>
            <a:pPr algn="ctr"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r>
              <a:rPr lang="tr-TR" dirty="0" smtClean="0"/>
              <a:t>___________________________________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tr-TR" dirty="0" smtClean="0">
                <a:hlinkClick r:id="rId2"/>
              </a:rPr>
              <a:t>www.etdb.org</a:t>
            </a:r>
            <a:endParaRPr lang="tr-TR" dirty="0" smtClean="0"/>
          </a:p>
          <a:p>
            <a:pPr eaLnBrk="1" hangingPunct="1">
              <a:buFont typeface="Arial" pitchFamily="34" charset="0"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03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Global growth continued to recover </a:t>
            </a:r>
            <a:r>
              <a:rPr lang="en-GB" dirty="0"/>
              <a:t>but pace of improvement is slowing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149256"/>
              </p:ext>
            </p:extLst>
          </p:nvPr>
        </p:nvGraphicFramePr>
        <p:xfrm>
          <a:off x="251520" y="1268760"/>
          <a:ext cx="86409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362" y="5754160"/>
            <a:ext cx="35474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prstClr val="black"/>
                </a:solidFill>
              </a:rPr>
              <a:t>GDP </a:t>
            </a:r>
            <a:r>
              <a:rPr lang="tr-TR" sz="1000" dirty="0">
                <a:solidFill>
                  <a:prstClr val="black"/>
                </a:solidFill>
              </a:rPr>
              <a:t>Growth (% change</a:t>
            </a:r>
            <a:r>
              <a:rPr lang="tr-TR" sz="1000" dirty="0" smtClean="0">
                <a:solidFill>
                  <a:prstClr val="black"/>
                </a:solidFill>
              </a:rPr>
              <a:t>)</a:t>
            </a:r>
            <a:r>
              <a:rPr lang="tr-TR" sz="1000" b="1" dirty="0" smtClean="0">
                <a:solidFill>
                  <a:prstClr val="black"/>
                </a:solidFill>
              </a:rPr>
              <a:t> </a:t>
            </a:r>
            <a:r>
              <a:rPr lang="tr-TR" sz="1000" dirty="0" smtClean="0"/>
              <a:t>Source:IMF-WEO (April 201</a:t>
            </a:r>
            <a:r>
              <a:rPr lang="en-GB" sz="1000" dirty="0" smtClean="0"/>
              <a:t>9</a:t>
            </a:r>
            <a:r>
              <a:rPr lang="tr-TR" sz="1000" dirty="0" smtClean="0"/>
              <a:t>)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826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43408"/>
            <a:ext cx="8229600" cy="1691680"/>
          </a:xfrm>
        </p:spPr>
        <p:txBody>
          <a:bodyPr>
            <a:noAutofit/>
          </a:bodyPr>
          <a:lstStyle/>
          <a:p>
            <a:r>
              <a:rPr lang="en-GB" sz="4000" dirty="0"/>
              <a:t>Global </a:t>
            </a:r>
            <a:r>
              <a:rPr lang="en-US" sz="4000" dirty="0"/>
              <a:t>production and trade </a:t>
            </a:r>
            <a:r>
              <a:rPr lang="en-GB" sz="4000" dirty="0"/>
              <a:t>growth loses momentum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96752"/>
            <a:ext cx="8856984" cy="480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74909"/>
            <a:ext cx="29146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01152"/>
            <a:ext cx="8856984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79512" y="6021288"/>
            <a:ext cx="8856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83968" y="43682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/>
              <a:t>Global Manufacturing PMI at lowest level since October 2012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7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44562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Role of trade driving global growth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884414"/>
            <a:ext cx="871296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61598"/>
            <a:ext cx="8712968" cy="282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86" y="6690481"/>
            <a:ext cx="31908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61" y="6690480"/>
            <a:ext cx="11334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36" y="6696075"/>
            <a:ext cx="333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09" y="6679668"/>
            <a:ext cx="4762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228184" y="2883381"/>
            <a:ext cx="259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/>
              <a:t>WTO: World </a:t>
            </a:r>
            <a:r>
              <a:rPr lang="en-GB" sz="1200" b="1" dirty="0"/>
              <a:t>merchandise trade volume is </a:t>
            </a:r>
            <a:r>
              <a:rPr lang="en-GB" sz="1200" b="1" dirty="0" smtClean="0"/>
              <a:t>forecasted  </a:t>
            </a:r>
            <a:r>
              <a:rPr lang="en-GB" sz="1200" b="1" dirty="0"/>
              <a:t>to grow 2.7% in </a:t>
            </a:r>
            <a:r>
              <a:rPr lang="en-GB" sz="1200" b="1" dirty="0" smtClean="0"/>
              <a:t>2019 and 3% in 2020.</a:t>
            </a:r>
            <a:endParaRPr lang="en-GB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3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Global </a:t>
            </a:r>
            <a:r>
              <a:rPr lang="en-GB" dirty="0" smtClean="0"/>
              <a:t>FDI </a:t>
            </a:r>
            <a:r>
              <a:rPr lang="en-GB" dirty="0"/>
              <a:t>flows continued </a:t>
            </a:r>
            <a:r>
              <a:rPr lang="en-GB" dirty="0" smtClean="0"/>
              <a:t>to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5"/>
            <a:ext cx="836645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01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552" y="125759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Change in global value-added chain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45649"/>
            <a:ext cx="8784976" cy="490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0803" y="5925962"/>
            <a:ext cx="73448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i="1" dirty="0"/>
              <a:t>Source: </a:t>
            </a:r>
            <a:r>
              <a:rPr lang="en-GB" sz="1000" dirty="0" smtClean="0"/>
              <a:t>Global Value Chain Development Report 2019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9545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  </a:t>
            </a:r>
            <a:r>
              <a:rPr lang="en-US" sz="3600" b="1" dirty="0"/>
              <a:t>Risks </a:t>
            </a:r>
            <a:r>
              <a:rPr lang="tr-TR" sz="3600" b="1" dirty="0"/>
              <a:t>on the sustainable </a:t>
            </a:r>
            <a:r>
              <a:rPr lang="en-US" sz="3600" b="1" dirty="0"/>
              <a:t>global recovery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Protectionism trends in global </a:t>
            </a:r>
            <a:r>
              <a:rPr lang="en-US" dirty="0" smtClean="0"/>
              <a:t>trade</a:t>
            </a:r>
          </a:p>
          <a:p>
            <a:r>
              <a:rPr lang="en-US" dirty="0" smtClean="0"/>
              <a:t>Geopolitical </a:t>
            </a:r>
            <a:r>
              <a:rPr lang="tr-TR" dirty="0"/>
              <a:t>tensions</a:t>
            </a:r>
            <a:endParaRPr lang="en-US" dirty="0"/>
          </a:p>
          <a:p>
            <a:r>
              <a:rPr lang="en-US" dirty="0"/>
              <a:t>Normalization in monetary policies of advanced economies</a:t>
            </a:r>
            <a:endParaRPr lang="tr-TR" dirty="0"/>
          </a:p>
          <a:p>
            <a:r>
              <a:rPr lang="en-GB" dirty="0" smtClean="0"/>
              <a:t>Debt </a:t>
            </a:r>
            <a:r>
              <a:rPr lang="en-GB" dirty="0"/>
              <a:t>levels are rising in many advanced economies, and emerging markets </a:t>
            </a:r>
            <a:endParaRPr lang="en-GB" dirty="0" smtClean="0"/>
          </a:p>
          <a:p>
            <a:r>
              <a:rPr lang="tr-TR" dirty="0" smtClean="0"/>
              <a:t>Higher </a:t>
            </a:r>
            <a:r>
              <a:rPr lang="tr-TR" dirty="0"/>
              <a:t>borrowing costs</a:t>
            </a:r>
          </a:p>
          <a:p>
            <a:r>
              <a:rPr lang="en-US" dirty="0" smtClean="0"/>
              <a:t>Increase </a:t>
            </a:r>
            <a:r>
              <a:rPr lang="en-US" dirty="0"/>
              <a:t>in commodity </a:t>
            </a:r>
            <a:r>
              <a:rPr lang="en-US" dirty="0" smtClean="0"/>
              <a:t>prices</a:t>
            </a:r>
            <a:endParaRPr lang="tr-TR" dirty="0" smtClean="0"/>
          </a:p>
          <a:p>
            <a:r>
              <a:rPr lang="tr-TR" dirty="0" smtClean="0"/>
              <a:t>Weak productivity </a:t>
            </a:r>
            <a:r>
              <a:rPr lang="en-US" dirty="0" smtClean="0"/>
              <a:t>trends,</a:t>
            </a:r>
            <a:r>
              <a:rPr lang="en-GB" dirty="0" smtClean="0"/>
              <a:t> </a:t>
            </a:r>
            <a:r>
              <a:rPr lang="en-GB" dirty="0"/>
              <a:t>technological innovation, </a:t>
            </a:r>
            <a:r>
              <a:rPr lang="en-GB" dirty="0" smtClean="0"/>
              <a:t>big </a:t>
            </a:r>
            <a:r>
              <a:rPr lang="en-GB" dirty="0"/>
              <a:t>data and artificial </a:t>
            </a:r>
            <a:r>
              <a:rPr lang="en-GB" dirty="0" smtClean="0"/>
              <a:t>intelligence, </a:t>
            </a:r>
          </a:p>
          <a:p>
            <a:pPr algn="just"/>
            <a:r>
              <a:rPr lang="en-GB" dirty="0" smtClean="0"/>
              <a:t>Regulations on cyber-security, </a:t>
            </a:r>
            <a:r>
              <a:rPr lang="en-GB" dirty="0"/>
              <a:t>compliance, </a:t>
            </a:r>
            <a:r>
              <a:rPr lang="en-GB" dirty="0" smtClean="0"/>
              <a:t>AML procedures, crypto-assets, payment </a:t>
            </a:r>
            <a:r>
              <a:rPr lang="en-GB" dirty="0"/>
              <a:t>systems including across </a:t>
            </a:r>
            <a:r>
              <a:rPr lang="en-GB" dirty="0" smtClean="0"/>
              <a:t>borders, etc.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</a:rPr>
              <a:t>Real GDP Growth rates </a:t>
            </a:r>
            <a:br>
              <a:rPr lang="tr-TR" b="1" dirty="0">
                <a:solidFill>
                  <a:prstClr val="black"/>
                </a:solidFill>
              </a:rPr>
            </a:br>
            <a:r>
              <a:rPr lang="tr-TR" b="1" dirty="0">
                <a:solidFill>
                  <a:prstClr val="black"/>
                </a:solidFill>
              </a:rPr>
              <a:t>of ECO Countries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8399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98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9392"/>
            <a:ext cx="8229600" cy="1143000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Key Economic Indicators </a:t>
            </a:r>
            <a:r>
              <a:rPr lang="en-US" sz="40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2018</a:t>
            </a:r>
            <a:endParaRPr lang="en-US" sz="40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10292"/>
              </p:ext>
            </p:extLst>
          </p:nvPr>
        </p:nvGraphicFramePr>
        <p:xfrm>
          <a:off x="179512" y="764704"/>
          <a:ext cx="8604447" cy="5976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864096"/>
                <a:gridCol w="904552"/>
                <a:gridCol w="1054227"/>
                <a:gridCol w="1034889"/>
                <a:gridCol w="1317813"/>
                <a:gridCol w="1029592"/>
                <a:gridCol w="1103134"/>
              </a:tblGrid>
              <a:tr h="1380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Real GDP Growth 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Inflation (percent), average consumer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Central Gov. Budget Balance</a:t>
                      </a:r>
                      <a:r>
                        <a:rPr lang="tr-TR" sz="1400" b="1" dirty="0" smtClean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GDP </a:t>
                      </a:r>
                      <a:r>
                        <a:rPr lang="tr-TR" sz="1400" b="1" dirty="0">
                          <a:effectLst/>
                        </a:rPr>
                        <a:t>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Current Account </a:t>
                      </a:r>
                      <a:r>
                        <a:rPr lang="tr-TR" sz="1400" b="1" dirty="0" smtClean="0">
                          <a:effectLst/>
                        </a:rPr>
                        <a:t>Balance/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GDP </a:t>
                      </a:r>
                      <a:r>
                        <a:rPr lang="tr-TR" sz="1400" b="1" dirty="0">
                          <a:effectLst/>
                        </a:rPr>
                        <a:t>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Unemployment rate (%) 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oreign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 </a:t>
                      </a: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nvestment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(USD 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Government Debt/GDP (%)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Afghanistan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-0.9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0.13</a:t>
                      </a:r>
                      <a:endParaRPr lang="tr-T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  <a:endParaRPr lang="tr-T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Azerbaijan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12.5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Iran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-3.9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-3.8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13.9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  <a:endParaRPr lang="tr-T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33.1 </a:t>
                      </a: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Kazakhstan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4.9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21.8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Kyrgyzstan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-9.8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</a:t>
                      </a: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Pakistan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5.8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-6.4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-6.4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6.08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72.1</a:t>
                      </a: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Tajikistan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-4.7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-5.3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47.8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Turkey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lang="en-GB" sz="16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16.3</a:t>
                      </a:r>
                      <a:endParaRPr lang="en-GB" sz="16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-3.6</a:t>
                      </a:r>
                      <a:endParaRPr lang="en-GB" sz="16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GB" sz="16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GB" sz="1600" b="1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32.6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51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Turkmenistan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13.5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</a:t>
                      </a:r>
                      <a:endParaRPr lang="tr-T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29.2</a:t>
                      </a:r>
                      <a:endParaRPr lang="tr-T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Uzbekistan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17.8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en-GB" sz="16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-7.8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1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ECO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1.75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16.2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-3.2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-1.2</a:t>
                      </a:r>
                      <a:endParaRPr lang="en-GB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-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21.5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tr-TR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4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Presentation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28565</TotalTime>
  <Words>607</Words>
  <Application>Microsoft Office PowerPoint</Application>
  <PresentationFormat>On-screen Show (4:3)</PresentationFormat>
  <Paragraphs>194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EcoPresentationTheme</vt:lpstr>
      <vt:lpstr>       </vt:lpstr>
      <vt:lpstr>Global growth continued to recover but pace of improvement is slowing</vt:lpstr>
      <vt:lpstr>Global production and trade growth loses momentum</vt:lpstr>
      <vt:lpstr>Role of trade driving global growth</vt:lpstr>
      <vt:lpstr>Global FDI flows continued to slide</vt:lpstr>
      <vt:lpstr>Change in global value-added chain</vt:lpstr>
      <vt:lpstr>   Risks on the sustainable global recovery</vt:lpstr>
      <vt:lpstr>Real GDP Growth rates  of ECO Countries </vt:lpstr>
      <vt:lpstr>Key Economic Indicators 2018</vt:lpstr>
      <vt:lpstr>ACHIEVEMENT OF STRATEGIC GOALS</vt:lpstr>
      <vt:lpstr>Main Business Perspective</vt:lpstr>
      <vt:lpstr>Total Loan disbursements  by country 2008-2018 (thousand USD)</vt:lpstr>
      <vt:lpstr>Portfolio Development 2014-2018  (SDR million) </vt:lpstr>
      <vt:lpstr>Financial Highlights</vt:lpstr>
      <vt:lpstr>Challenges of the ETDB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REPORT-2014</dc:title>
  <dc:creator>Fazlı Sak</dc:creator>
  <cp:lastModifiedBy>Tuncay Melektosun</cp:lastModifiedBy>
  <cp:revision>181</cp:revision>
  <cp:lastPrinted>2017-05-22T06:15:02Z</cp:lastPrinted>
  <dcterms:created xsi:type="dcterms:W3CDTF">2015-05-28T14:22:40Z</dcterms:created>
  <dcterms:modified xsi:type="dcterms:W3CDTF">2019-07-09T08:35:37Z</dcterms:modified>
</cp:coreProperties>
</file>