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328" r:id="rId3"/>
    <p:sldId id="330" r:id="rId4"/>
    <p:sldId id="333" r:id="rId5"/>
    <p:sldId id="324" r:id="rId6"/>
    <p:sldId id="327" r:id="rId7"/>
    <p:sldId id="270" r:id="rId8"/>
    <p:sldId id="277" r:id="rId9"/>
    <p:sldId id="273" r:id="rId10"/>
    <p:sldId id="329" r:id="rId11"/>
    <p:sldId id="334" r:id="rId12"/>
    <p:sldId id="272" r:id="rId13"/>
    <p:sldId id="322" r:id="rId14"/>
    <p:sldId id="298" r:id="rId15"/>
  </p:sldIdLst>
  <p:sldSz cx="9144000" cy="6858000" type="screen4x3"/>
  <p:notesSz cx="9872663" cy="6742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77" d="100"/>
          <a:sy n="77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zlisak\AppData\Local\Temp\WEO_Data-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azlisak\AppData\Local\Microsoft\Windows\Temporary%20Internet%20Files\Content.Outlook\4WD322MH\ECO-GD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'WEO_Data-2'!$A$2</c:f>
              <c:strCache>
                <c:ptCount val="1"/>
                <c:pt idx="0">
                  <c:v>World</c:v>
                </c:pt>
              </c:strCache>
            </c:strRef>
          </c:tx>
          <c:spPr>
            <a:ln w="44450"/>
          </c:spPr>
          <c:dPt>
            <c:idx val="3"/>
            <c:bubble3D val="0"/>
            <c:spPr>
              <a:ln w="44450" cmpd="sng"/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b="1"/>
                      <a:t>3</a:t>
                    </a:r>
                    <a:r>
                      <a:rPr lang="tr-TR" sz="1400" b="1"/>
                      <a:t>.</a:t>
                    </a:r>
                    <a:r>
                      <a:rPr lang="en-US" sz="1400" b="1"/>
                      <a:t>2</a:t>
                    </a:r>
                    <a:r>
                      <a:rPr lang="tr-TR" sz="1400" b="1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b="1"/>
                      <a:t>3</a:t>
                    </a:r>
                    <a:r>
                      <a:rPr lang="tr-TR" sz="1400" b="1"/>
                      <a:t>.</a:t>
                    </a:r>
                    <a:r>
                      <a:rPr lang="en-US" sz="1400" b="1"/>
                      <a:t>8</a:t>
                    </a:r>
                    <a:r>
                      <a:rPr lang="tr-TR" sz="1400" b="1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400" b="1"/>
                      <a:t>3</a:t>
                    </a:r>
                    <a:r>
                      <a:rPr lang="tr-TR" sz="1400" b="1"/>
                      <a:t>.</a:t>
                    </a:r>
                    <a:r>
                      <a:rPr lang="en-US" sz="1400" b="1"/>
                      <a:t>9</a:t>
                    </a:r>
                    <a:r>
                      <a:rPr lang="tr-TR" sz="1400" b="1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400" b="1"/>
                      <a:t>3</a:t>
                    </a:r>
                    <a:r>
                      <a:rPr lang="tr-TR" sz="1400" b="1"/>
                      <a:t>.</a:t>
                    </a:r>
                    <a:r>
                      <a:rPr lang="en-US" sz="1400" b="1"/>
                      <a:t>9</a:t>
                    </a:r>
                    <a:r>
                      <a:rPr lang="tr-TR" sz="1400" b="1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'WEO_Data-2'!$B$1:$K$1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2018(f)</c:v>
                </c:pt>
                <c:pt idx="9">
                  <c:v>2019(f)</c:v>
                </c:pt>
              </c:strCache>
            </c:strRef>
          </c:cat>
          <c:val>
            <c:numRef>
              <c:f>'WEO_Data-2'!$B$2:$K$2</c:f>
              <c:numCache>
                <c:formatCode>#,##0.0</c:formatCode>
                <c:ptCount val="10"/>
                <c:pt idx="0">
                  <c:v>5.3849999999999998</c:v>
                </c:pt>
                <c:pt idx="1">
                  <c:v>4.2729999999999997</c:v>
                </c:pt>
                <c:pt idx="2">
                  <c:v>3.516</c:v>
                </c:pt>
                <c:pt idx="3">
                  <c:v>3.472</c:v>
                </c:pt>
                <c:pt idx="4">
                  <c:v>3.5790000000000002</c:v>
                </c:pt>
                <c:pt idx="5">
                  <c:v>3.4529999999999998</c:v>
                </c:pt>
                <c:pt idx="6">
                  <c:v>3.234</c:v>
                </c:pt>
                <c:pt idx="7">
                  <c:v>3.7610000000000001</c:v>
                </c:pt>
                <c:pt idx="8">
                  <c:v>3.9390000000000001</c:v>
                </c:pt>
                <c:pt idx="9">
                  <c:v>3.9430000000000001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'WEO_Data-2'!$A$3</c:f>
              <c:strCache>
                <c:ptCount val="1"/>
                <c:pt idx="0">
                  <c:v>Advanced economies</c:v>
                </c:pt>
              </c:strCache>
            </c:strRef>
          </c:tx>
          <c:cat>
            <c:strRef>
              <c:f>'WEO_Data-2'!$B$1:$K$1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2018(f)</c:v>
                </c:pt>
                <c:pt idx="9">
                  <c:v>2019(f)</c:v>
                </c:pt>
              </c:strCache>
            </c:strRef>
          </c:cat>
          <c:val>
            <c:numRef>
              <c:f>'WEO_Data-2'!$B$3:$K$3</c:f>
              <c:numCache>
                <c:formatCode>#,##0.0</c:formatCode>
                <c:ptCount val="10"/>
                <c:pt idx="0">
                  <c:v>3.0449999999999999</c:v>
                </c:pt>
                <c:pt idx="1">
                  <c:v>1.7370000000000001</c:v>
                </c:pt>
                <c:pt idx="2">
                  <c:v>1.2</c:v>
                </c:pt>
                <c:pt idx="3">
                  <c:v>1.3380000000000001</c:v>
                </c:pt>
                <c:pt idx="4">
                  <c:v>2.093</c:v>
                </c:pt>
                <c:pt idx="5">
                  <c:v>2.302</c:v>
                </c:pt>
                <c:pt idx="6">
                  <c:v>1.67</c:v>
                </c:pt>
                <c:pt idx="7">
                  <c:v>2.3359999999999999</c:v>
                </c:pt>
                <c:pt idx="8">
                  <c:v>2.48</c:v>
                </c:pt>
                <c:pt idx="9">
                  <c:v>2.2189999999999999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'WEO_Data-2'!$A$4</c:f>
              <c:strCache>
                <c:ptCount val="1"/>
                <c:pt idx="0">
                  <c:v>Emerging market and developing economies</c:v>
                </c:pt>
              </c:strCache>
            </c:strRef>
          </c:tx>
          <c:spPr>
            <a:ln w="41275"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</c:spPr>
          </c:marker>
          <c:cat>
            <c:strRef>
              <c:f>'WEO_Data-2'!$B$1:$K$1</c:f>
              <c:strCach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2018(f)</c:v>
                </c:pt>
                <c:pt idx="9">
                  <c:v>2019(f)</c:v>
                </c:pt>
              </c:strCache>
            </c:strRef>
          </c:cat>
          <c:val>
            <c:numRef>
              <c:f>'WEO_Data-2'!$B$4:$K$4</c:f>
              <c:numCache>
                <c:formatCode>#,##0.0</c:formatCode>
                <c:ptCount val="10"/>
                <c:pt idx="0">
                  <c:v>7.4029999999999996</c:v>
                </c:pt>
                <c:pt idx="1">
                  <c:v>6.3760000000000003</c:v>
                </c:pt>
                <c:pt idx="2">
                  <c:v>5.3639999999999999</c:v>
                </c:pt>
                <c:pt idx="3">
                  <c:v>5.1139999999999999</c:v>
                </c:pt>
                <c:pt idx="4">
                  <c:v>4.6959999999999997</c:v>
                </c:pt>
                <c:pt idx="5">
                  <c:v>4.3029999999999999</c:v>
                </c:pt>
                <c:pt idx="6">
                  <c:v>4.359</c:v>
                </c:pt>
                <c:pt idx="7">
                  <c:v>4.7640000000000002</c:v>
                </c:pt>
                <c:pt idx="8">
                  <c:v>4.9420000000000002</c:v>
                </c:pt>
                <c:pt idx="9">
                  <c:v>5.0970000000000004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774144"/>
        <c:axId val="90821376"/>
      </c:lineChart>
      <c:catAx>
        <c:axId val="90774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90821376"/>
        <c:crosses val="autoZero"/>
        <c:auto val="1"/>
        <c:lblAlgn val="ctr"/>
        <c:lblOffset val="100"/>
        <c:noMultiLvlLbl val="0"/>
      </c:catAx>
      <c:valAx>
        <c:axId val="9082137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07741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21795274779767"/>
          <c:y val="0.92181324795827857"/>
          <c:w val="0.62711200562177827"/>
          <c:h val="5.6366828021200424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[1]ECO_Gdp!$E$5</c:f>
              <c:strCache>
                <c:ptCount val="1"/>
                <c:pt idx="0">
                  <c:v>ECO GDP ($ tr)</c:v>
                </c:pt>
              </c:strCache>
            </c:strRef>
          </c:tx>
          <c:invertIfNegative val="0"/>
          <c:cat>
            <c:numRef>
              <c:f>[1]ECO_Gdp!$D$6:$D$13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[1]ECO_Gdp!$E$6:$E$13</c:f>
              <c:numCache>
                <c:formatCode>General</c:formatCode>
                <c:ptCount val="8"/>
                <c:pt idx="0">
                  <c:v>1661</c:v>
                </c:pt>
                <c:pt idx="1">
                  <c:v>1911</c:v>
                </c:pt>
                <c:pt idx="2">
                  <c:v>1990</c:v>
                </c:pt>
                <c:pt idx="3">
                  <c:v>1875</c:v>
                </c:pt>
                <c:pt idx="4">
                  <c:v>1898</c:v>
                </c:pt>
                <c:pt idx="5">
                  <c:v>1724</c:v>
                </c:pt>
                <c:pt idx="6">
                  <c:v>1854</c:v>
                </c:pt>
                <c:pt idx="7">
                  <c:v>1908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91381120"/>
        <c:axId val="91399296"/>
      </c:barChart>
      <c:lineChart>
        <c:grouping val="standard"/>
        <c:varyColors val="0"/>
        <c:ser>
          <c:idx val="1"/>
          <c:order val="1"/>
          <c:tx>
            <c:strRef>
              <c:f>[1]ECO_Gdp!$F$5</c:f>
              <c:strCache>
                <c:ptCount val="1"/>
                <c:pt idx="0">
                  <c:v>ECO GDP Growth (%)</c:v>
                </c:pt>
              </c:strCache>
            </c:strRef>
          </c:tx>
          <c:dLbls>
            <c:dLbl>
              <c:idx val="6"/>
              <c:layout>
                <c:manualLayout>
                  <c:x val="-3.2521911979749997E-2"/>
                  <c:y val="-6.1579403363783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544125727771874E-2"/>
                  <c:y val="-7.6193370987452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6">
                  <a:lumMod val="20000"/>
                  <a:lumOff val="80000"/>
                </a:schemeClr>
              </a:solidFill>
              <a:ln w="25400" cmpd="sng"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[1]ECO_Gdp!$D$6:$D$13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[1]ECO_Gdp!$F$6:$F$13</c:f>
              <c:numCache>
                <c:formatCode>General</c:formatCode>
                <c:ptCount val="8"/>
                <c:pt idx="0">
                  <c:v>6.7</c:v>
                </c:pt>
                <c:pt idx="1">
                  <c:v>5.8</c:v>
                </c:pt>
                <c:pt idx="2">
                  <c:v>0.6</c:v>
                </c:pt>
                <c:pt idx="3">
                  <c:v>2.8</c:v>
                </c:pt>
                <c:pt idx="4">
                  <c:v>3.94</c:v>
                </c:pt>
                <c:pt idx="5">
                  <c:v>2.64</c:v>
                </c:pt>
                <c:pt idx="6">
                  <c:v>5.8</c:v>
                </c:pt>
                <c:pt idx="7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406720"/>
        <c:axId val="91400832"/>
      </c:lineChart>
      <c:catAx>
        <c:axId val="9138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1399296"/>
        <c:crosses val="autoZero"/>
        <c:auto val="1"/>
        <c:lblAlgn val="ctr"/>
        <c:lblOffset val="100"/>
        <c:noMultiLvlLbl val="0"/>
      </c:catAx>
      <c:valAx>
        <c:axId val="913992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2000" b="0"/>
            </a:pPr>
            <a:endParaRPr lang="en-US"/>
          </a:p>
        </c:txPr>
        <c:crossAx val="91381120"/>
        <c:crosses val="autoZero"/>
        <c:crossBetween val="between"/>
      </c:valAx>
      <c:valAx>
        <c:axId val="9140083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1406720"/>
        <c:crosses val="max"/>
        <c:crossBetween val="between"/>
      </c:valAx>
      <c:catAx>
        <c:axId val="914067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40083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925869585240767E-2"/>
          <c:y val="2.2834373621786131E-2"/>
          <c:w val="0.92934165909390887"/>
          <c:h val="0.819367502937384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portfolio!$B$7</c:f>
              <c:strCache>
                <c:ptCount val="1"/>
                <c:pt idx="0">
                  <c:v>Signed active operations</c:v>
                </c:pt>
              </c:strCache>
            </c:strRef>
          </c:tx>
          <c:invertIfNegative val="0"/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portfolio!$C$6:$G$6</c:f>
              <c:numCache>
                <c:formatCode>General</c:formatCode>
                <c:ptCount val="5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  <c:pt idx="4">
                  <c:v>2013</c:v>
                </c:pt>
              </c:numCache>
            </c:numRef>
          </c:cat>
          <c:val>
            <c:numRef>
              <c:f>portfolio!$C$7:$G$7</c:f>
              <c:numCache>
                <c:formatCode>General</c:formatCode>
                <c:ptCount val="5"/>
                <c:pt idx="0">
                  <c:v>343</c:v>
                </c:pt>
                <c:pt idx="1">
                  <c:v>339</c:v>
                </c:pt>
                <c:pt idx="2">
                  <c:v>278</c:v>
                </c:pt>
                <c:pt idx="3">
                  <c:v>246</c:v>
                </c:pt>
                <c:pt idx="4">
                  <c:v>225</c:v>
                </c:pt>
              </c:numCache>
            </c:numRef>
          </c:val>
        </c:ser>
        <c:ser>
          <c:idx val="1"/>
          <c:order val="1"/>
          <c:tx>
            <c:strRef>
              <c:f>portfolio!$B$8</c:f>
              <c:strCache>
                <c:ptCount val="1"/>
                <c:pt idx="0">
                  <c:v>Outstanding</c:v>
                </c:pt>
              </c:strCache>
            </c:strRef>
          </c:tx>
          <c:invertIfNegative val="0"/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portfolio!$C$6:$G$6</c:f>
              <c:numCache>
                <c:formatCode>General</c:formatCode>
                <c:ptCount val="5"/>
                <c:pt idx="0">
                  <c:v>2017</c:v>
                </c:pt>
                <c:pt idx="1">
                  <c:v>2016</c:v>
                </c:pt>
                <c:pt idx="2">
                  <c:v>2015</c:v>
                </c:pt>
                <c:pt idx="3">
                  <c:v>2014</c:v>
                </c:pt>
                <c:pt idx="4">
                  <c:v>2013</c:v>
                </c:pt>
              </c:numCache>
            </c:numRef>
          </c:cat>
          <c:val>
            <c:numRef>
              <c:f>portfolio!$C$8:$G$8</c:f>
              <c:numCache>
                <c:formatCode>General</c:formatCode>
                <c:ptCount val="5"/>
                <c:pt idx="0">
                  <c:v>301</c:v>
                </c:pt>
                <c:pt idx="1">
                  <c:v>268</c:v>
                </c:pt>
                <c:pt idx="2">
                  <c:v>235</c:v>
                </c:pt>
                <c:pt idx="3">
                  <c:v>179</c:v>
                </c:pt>
                <c:pt idx="4">
                  <c:v>186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5151104"/>
        <c:axId val="105152896"/>
      </c:barChart>
      <c:catAx>
        <c:axId val="10515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5152896"/>
        <c:crosses val="autoZero"/>
        <c:auto val="1"/>
        <c:lblAlgn val="ctr"/>
        <c:lblOffset val="100"/>
        <c:noMultiLvlLbl val="0"/>
      </c:catAx>
      <c:valAx>
        <c:axId val="1051528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05151104"/>
        <c:crosses val="autoZero"/>
        <c:crossBetween val="between"/>
      </c:val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3617254777959145"/>
          <c:y val="0.90272832588493745"/>
          <c:w val="0.80265485564304462"/>
          <c:h val="8.371719160104987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8510C9-9C1C-48AD-9B4C-53A826F276E2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EB4EDD-E08F-4C6D-A2B8-BF67CF3F1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6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D27B90-BA60-4555-91E0-E560CD7B58F2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3437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02504"/>
            <a:ext cx="7898130" cy="303395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03838"/>
            <a:ext cx="4278154" cy="3371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F764AC-14C0-4690-9F00-EE5545705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C0EA-7721-424B-8348-855459822EE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39B0D-957C-405A-87D8-2DF2BD9E2E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6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764AC-14C0-4690-9F00-EE5545705D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1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BEF9-D04C-4A88-BD9F-B2E6DE5D0C69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5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C043-67A8-4D8F-B089-C4A32A332C07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64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DFD23-D38F-4DD7-8AAB-BB0418F78F53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6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A310C-46D5-4837-A674-DF1B99681187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4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2662-7A6A-486E-AC3F-4600F07DA9BF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3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EC53-16F4-4CDF-B1FC-17906C9E10CC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15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C08D-F3D1-4EB5-A6C7-9E2DA1EA76F4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53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832B-19C5-48C7-91FD-42BB6941D69B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0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E642D-5614-43F5-9F97-62015B3AB2DE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3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3FC20-E9C8-42C8-8706-165F90ED952E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1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62A8-C5D2-4EF5-9A2D-C3849856BE1D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0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1C16-D6D4-4B47-B2E9-5D5DD3EC4858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3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E16746A-B606-4634-AAEF-63D0D5E8B692}" type="datetime1">
              <a:rPr lang="en-US" smtClean="0">
                <a:solidFill>
                  <a:prstClr val="white"/>
                </a:solidFill>
              </a:rPr>
              <a:pPr/>
              <a:t>7/4/2018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8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29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em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db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1" y="4876800"/>
            <a:ext cx="5410200" cy="16002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468" y="1108198"/>
            <a:ext cx="5663464" cy="48050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sp>
        <p:nvSpPr>
          <p:cNvPr id="4" name="Rectangle 3"/>
          <p:cNvSpPr/>
          <p:nvPr/>
        </p:nvSpPr>
        <p:spPr>
          <a:xfrm>
            <a:off x="2501689" y="166230"/>
            <a:ext cx="43566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prstClr val="black"/>
                </a:solidFill>
                <a:ea typeface="+mj-ea"/>
                <a:cs typeface="+mj-cs"/>
              </a:rPr>
              <a:t>ANNUAL </a:t>
            </a:r>
            <a:r>
              <a:rPr lang="tr-TR" sz="2800" b="1" dirty="0" smtClean="0">
                <a:solidFill>
                  <a:prstClr val="black"/>
                </a:solidFill>
                <a:ea typeface="+mj-ea"/>
                <a:cs typeface="+mj-cs"/>
              </a:rPr>
              <a:t>REPORT-2017</a:t>
            </a:r>
            <a:r>
              <a:rPr lang="tr-TR" sz="28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tr-TR" sz="2800" b="1" dirty="0">
                <a:solidFill>
                  <a:prstClr val="black"/>
                </a:solidFill>
                <a:ea typeface="+mj-ea"/>
                <a:cs typeface="+mj-cs"/>
              </a:rPr>
            </a:br>
            <a:endParaRPr lang="en-US" sz="2800" dirty="0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2681871" y="5819629"/>
            <a:ext cx="417646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 smtClean="0"/>
              <a:t>Promoting Sustainable Development and Integration </a:t>
            </a:r>
            <a:endParaRPr lang="en-US" sz="1400" b="1" dirty="0"/>
          </a:p>
        </p:txBody>
      </p:sp>
      <p:pic>
        <p:nvPicPr>
          <p:cNvPr id="11266" name="Picture 2" descr="Republic of Turke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147" y="605986"/>
            <a:ext cx="71437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Islamic Republic of Pakistan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05985"/>
            <a:ext cx="71437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Islamic Republic of Iran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438" y="577324"/>
            <a:ext cx="714375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Republic of Azerbaija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96375"/>
            <a:ext cx="6477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Islamic Republic of Afghanistan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047" y="639012"/>
            <a:ext cx="8001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6" name="Picture 12" descr="Kyrgyz Republic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904" y="596374"/>
            <a:ext cx="704850" cy="51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826" y="332656"/>
            <a:ext cx="8229600" cy="1143000"/>
          </a:xfrm>
        </p:spPr>
        <p:txBody>
          <a:bodyPr>
            <a:noAutofit/>
          </a:bodyPr>
          <a:lstStyle/>
          <a:p>
            <a:pPr fontAlgn="base"/>
            <a:r>
              <a:rPr lang="tr-TR" sz="3800" b="1" dirty="0"/>
              <a:t>Portfolio Development 2013-2017 </a:t>
            </a:r>
            <a:br>
              <a:rPr lang="tr-TR" sz="3800" b="1" dirty="0"/>
            </a:br>
            <a:r>
              <a:rPr lang="tr-TR" sz="3800" b="1" dirty="0"/>
              <a:t>(SDR million) </a:t>
            </a:r>
            <a:endParaRPr lang="en-US" sz="3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580112" y="1772816"/>
            <a:ext cx="3240405" cy="43203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rgbClr val="FF0000"/>
                </a:solidFill>
              </a:rPr>
              <a:t>Total Equity: SDR 373 million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790303838"/>
              </p:ext>
            </p:extLst>
          </p:nvPr>
        </p:nvGraphicFramePr>
        <p:xfrm>
          <a:off x="539552" y="1628800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444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tr-TR" sz="3800" b="1" dirty="0"/>
              <a:t>Highlights of</a:t>
            </a:r>
            <a:br>
              <a:rPr lang="tr-TR" sz="3800" b="1" dirty="0"/>
            </a:br>
            <a:r>
              <a:rPr lang="tr-TR" sz="3800" b="1" dirty="0"/>
              <a:t>Loan Operations-2017</a:t>
            </a:r>
            <a:br>
              <a:rPr lang="tr-TR" sz="3800" b="1" dirty="0"/>
            </a:br>
            <a:endParaRPr lang="tr-TR" sz="3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19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8640960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32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658"/>
            <a:ext cx="8229600" cy="1143000"/>
          </a:xfrm>
        </p:spPr>
        <p:txBody>
          <a:bodyPr>
            <a:normAutofit/>
          </a:bodyPr>
          <a:lstStyle/>
          <a:p>
            <a:pPr fontAlgn="base"/>
            <a:r>
              <a:rPr lang="tr-TR" sz="3800" b="1" dirty="0"/>
              <a:t>Financial Highlights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4343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200" dirty="0" smtClean="0"/>
              <a:t>-Robust loan portfolio</a:t>
            </a:r>
            <a:endParaRPr lang="tr-TR" sz="2200" dirty="0"/>
          </a:p>
          <a:p>
            <a:pPr marL="0" indent="0">
              <a:buNone/>
            </a:pPr>
            <a:r>
              <a:rPr lang="tr-TR" sz="2200" dirty="0" smtClean="0"/>
              <a:t>-No </a:t>
            </a:r>
            <a:r>
              <a:rPr lang="tr-TR" sz="2200" dirty="0"/>
              <a:t>NPLs  </a:t>
            </a:r>
          </a:p>
          <a:p>
            <a:pPr marL="0" indent="0">
              <a:buNone/>
            </a:pPr>
            <a:r>
              <a:rPr lang="tr-TR" sz="2200" dirty="0" smtClean="0"/>
              <a:t>-Sustainable income</a:t>
            </a:r>
          </a:p>
          <a:p>
            <a:pPr marL="0" indent="0">
              <a:buNone/>
            </a:pPr>
            <a:r>
              <a:rPr lang="tr-TR" sz="2200" dirty="0" smtClean="0"/>
              <a:t>-RoE @ 2,7% (2017)</a:t>
            </a:r>
          </a:p>
        </p:txBody>
      </p:sp>
      <p:pic>
        <p:nvPicPr>
          <p:cNvPr id="4193" name="Picture 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08721"/>
            <a:ext cx="392392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6" name="Picture 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91711"/>
            <a:ext cx="392392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00" name="Picture 1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52935"/>
            <a:ext cx="5112568" cy="3384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427984" y="4293096"/>
            <a:ext cx="648072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3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sz="3800" b="1" dirty="0"/>
              <a:t>C</a:t>
            </a:r>
            <a:r>
              <a:rPr lang="en-US" sz="3800" b="1" dirty="0" err="1"/>
              <a:t>hallenges</a:t>
            </a:r>
            <a:r>
              <a:rPr lang="tr-TR" sz="3800" b="1" dirty="0"/>
              <a:t> of the ETDB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Sustaining a high quality loan portfolio</a:t>
            </a: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Enhancing cooperation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with </a:t>
            </a:r>
            <a:r>
              <a:rPr lang="tr-TR" sz="2400" dirty="0" smtClean="0">
                <a:latin typeface="Calibri" pitchFamily="34" charset="0"/>
                <a:cs typeface="Calibri" pitchFamily="34" charset="0"/>
              </a:rPr>
              <a:t>the banks in the member states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Access to corresponding banking services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Enhancing the capital resources</a:t>
            </a:r>
          </a:p>
          <a:p>
            <a:pPr>
              <a:lnSpc>
                <a:spcPct val="90000"/>
              </a:lnSpc>
            </a:pPr>
            <a:r>
              <a:rPr lang="tr-TR" sz="2400" dirty="0" smtClean="0">
                <a:latin typeface="Calibri" pitchFamily="34" charset="0"/>
                <a:cs typeface="Calibri" pitchFamily="34" charset="0"/>
              </a:rPr>
              <a:t>Encouraging new members (Kazakhstan, Tajikistan, Turkmenistan and Uzbekistan)  </a:t>
            </a: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tr-TR" dirty="0" smtClean="0"/>
          </a:p>
          <a:p>
            <a:pPr algn="ctr" eaLnBrk="1" hangingPunct="1">
              <a:buFont typeface="Arial" pitchFamily="34" charset="0"/>
              <a:buNone/>
            </a:pPr>
            <a:r>
              <a:rPr lang="tr-TR" b="1" dirty="0" smtClean="0"/>
              <a:t>Thank you....</a:t>
            </a:r>
            <a:endParaRPr lang="en-US" b="1" dirty="0" smtClean="0"/>
          </a:p>
          <a:p>
            <a:pPr algn="ctr" eaLnBrk="1" hangingPunct="1">
              <a:buFont typeface="Arial" pitchFamily="34" charset="0"/>
              <a:buNone/>
            </a:pPr>
            <a:endParaRPr lang="tr-TR" dirty="0" smtClean="0"/>
          </a:p>
          <a:p>
            <a:pPr algn="ctr"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r>
              <a:rPr lang="tr-TR" dirty="0" smtClean="0"/>
              <a:t>___________________________________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tr-TR" dirty="0" smtClean="0">
                <a:hlinkClick r:id="rId2"/>
              </a:rPr>
              <a:t>www.etdb.org</a:t>
            </a:r>
            <a:endParaRPr lang="tr-TR" dirty="0" smtClean="0"/>
          </a:p>
          <a:p>
            <a:pPr eaLnBrk="1" hangingPunct="1">
              <a:buFont typeface="Arial" pitchFamily="34" charset="0"/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03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        Global growth continued to recover and expected to remain strong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362" y="5754160"/>
            <a:ext cx="35474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prstClr val="black"/>
                </a:solidFill>
              </a:rPr>
              <a:t>GDP </a:t>
            </a:r>
            <a:r>
              <a:rPr lang="tr-TR" sz="1000" dirty="0">
                <a:solidFill>
                  <a:prstClr val="black"/>
                </a:solidFill>
              </a:rPr>
              <a:t>Growth (% change</a:t>
            </a:r>
            <a:r>
              <a:rPr lang="tr-TR" sz="1000" dirty="0" smtClean="0">
                <a:solidFill>
                  <a:prstClr val="black"/>
                </a:solidFill>
              </a:rPr>
              <a:t>)</a:t>
            </a:r>
            <a:r>
              <a:rPr lang="tr-TR" sz="1000" b="1" dirty="0" smtClean="0">
                <a:solidFill>
                  <a:prstClr val="black"/>
                </a:solidFill>
              </a:rPr>
              <a:t> </a:t>
            </a:r>
            <a:r>
              <a:rPr lang="tr-TR" sz="1000" dirty="0" smtClean="0"/>
              <a:t>Source:IMF-WEO (April 2018)</a:t>
            </a:r>
            <a:endParaRPr lang="tr-TR" sz="10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145642"/>
              </p:ext>
            </p:extLst>
          </p:nvPr>
        </p:nvGraphicFramePr>
        <p:xfrm>
          <a:off x="179512" y="1412776"/>
          <a:ext cx="8856984" cy="4341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4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974" y="3289"/>
            <a:ext cx="8229600" cy="1691680"/>
          </a:xfrm>
        </p:spPr>
        <p:txBody>
          <a:bodyPr>
            <a:noAutofit/>
          </a:bodyPr>
          <a:lstStyle/>
          <a:p>
            <a:r>
              <a:rPr lang="en-US" sz="3200" b="1" dirty="0"/>
              <a:t>Growing trade and investment continue as</a:t>
            </a:r>
            <a:br>
              <a:rPr lang="en-US" sz="3200" b="1" dirty="0"/>
            </a:br>
            <a:r>
              <a:rPr lang="en-US" sz="3200" b="1" dirty="0"/>
              <a:t>notable factors powering the global </a:t>
            </a:r>
            <a:r>
              <a:rPr lang="tr-TR" sz="3200" b="1" dirty="0" smtClean="0"/>
              <a:t>economy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64096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9552" y="5764614"/>
            <a:ext cx="17171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00" dirty="0"/>
              <a:t>Source:IMF-WEO (April 2018)</a:t>
            </a:r>
          </a:p>
        </p:txBody>
      </p:sp>
    </p:spTree>
    <p:extLst>
      <p:ext uri="{BB962C8B-B14F-4D97-AF65-F5344CB8AC3E}">
        <p14:creationId xmlns:p14="http://schemas.microsoft.com/office/powerpoint/2010/main" val="35547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  </a:t>
            </a:r>
            <a:r>
              <a:rPr lang="en-US" sz="3600" b="1" dirty="0"/>
              <a:t>Risks </a:t>
            </a:r>
            <a:r>
              <a:rPr lang="tr-TR" sz="3600" b="1" dirty="0"/>
              <a:t>on the sustainable </a:t>
            </a:r>
            <a:r>
              <a:rPr lang="en-US" sz="3600" b="1" dirty="0"/>
              <a:t>global recovery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Tighter global financial conditions</a:t>
            </a:r>
          </a:p>
          <a:p>
            <a:r>
              <a:rPr lang="en-US" dirty="0" smtClean="0"/>
              <a:t>Normalization </a:t>
            </a:r>
            <a:r>
              <a:rPr lang="en-US" dirty="0"/>
              <a:t>in monetary policies of advanced </a:t>
            </a:r>
            <a:r>
              <a:rPr lang="en-US" dirty="0" smtClean="0"/>
              <a:t>economies</a:t>
            </a:r>
            <a:endParaRPr lang="tr-TR" dirty="0" smtClean="0"/>
          </a:p>
          <a:p>
            <a:r>
              <a:rPr lang="tr-TR" dirty="0" smtClean="0"/>
              <a:t>Less available credit</a:t>
            </a:r>
          </a:p>
          <a:p>
            <a:r>
              <a:rPr lang="tr-TR" dirty="0"/>
              <a:t>Higher borrowing costs</a:t>
            </a:r>
          </a:p>
          <a:p>
            <a:r>
              <a:rPr lang="en-US" dirty="0" smtClean="0"/>
              <a:t>Increase </a:t>
            </a:r>
            <a:r>
              <a:rPr lang="en-US" dirty="0"/>
              <a:t>in commodity </a:t>
            </a:r>
            <a:r>
              <a:rPr lang="en-US" dirty="0" smtClean="0"/>
              <a:t>prices</a:t>
            </a:r>
            <a:endParaRPr lang="tr-TR" dirty="0" smtClean="0"/>
          </a:p>
          <a:p>
            <a:r>
              <a:rPr lang="tr-TR" dirty="0" smtClean="0"/>
              <a:t>Weak productivity </a:t>
            </a:r>
            <a:r>
              <a:rPr lang="en-US" dirty="0" smtClean="0"/>
              <a:t>trends</a:t>
            </a:r>
            <a:endParaRPr lang="en-US" dirty="0"/>
          </a:p>
          <a:p>
            <a:r>
              <a:rPr lang="en-US" dirty="0" smtClean="0"/>
              <a:t>Protectionism </a:t>
            </a:r>
            <a:r>
              <a:rPr lang="en-US" dirty="0"/>
              <a:t>trends in global trade</a:t>
            </a:r>
          </a:p>
          <a:p>
            <a:r>
              <a:rPr lang="en-US" dirty="0"/>
              <a:t>Geopolitical </a:t>
            </a:r>
            <a:r>
              <a:rPr lang="tr-TR" dirty="0" smtClean="0"/>
              <a:t>tensions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tr-TR" sz="4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Real GDP Growth rates </a:t>
            </a:r>
            <a:br>
              <a:rPr lang="tr-TR" sz="4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</a:br>
            <a:r>
              <a:rPr lang="tr-TR" sz="4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of ECO Countries </a:t>
            </a:r>
            <a:endParaRPr lang="en-US" sz="40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863631"/>
              </p:ext>
            </p:extLst>
          </p:nvPr>
        </p:nvGraphicFramePr>
        <p:xfrm>
          <a:off x="611560" y="1556792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885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99392"/>
            <a:ext cx="8229600" cy="1143000"/>
          </a:xfrm>
        </p:spPr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4000" b="1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Key Economic Indicators </a:t>
            </a:r>
            <a:r>
              <a:rPr lang="en-US" sz="40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201</a:t>
            </a:r>
            <a:r>
              <a:rPr lang="tr-TR" sz="4000" b="1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7</a:t>
            </a:r>
            <a:endParaRPr lang="en-US" sz="4000" b="1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42915"/>
              </p:ext>
            </p:extLst>
          </p:nvPr>
        </p:nvGraphicFramePr>
        <p:xfrm>
          <a:off x="179512" y="836712"/>
          <a:ext cx="8604447" cy="5812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864096"/>
                <a:gridCol w="904552"/>
                <a:gridCol w="1054227"/>
                <a:gridCol w="1034889"/>
                <a:gridCol w="1317813"/>
                <a:gridCol w="1029592"/>
                <a:gridCol w="1103134"/>
              </a:tblGrid>
              <a:tr h="1342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Real GDP Growth (percent)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Inflation (percent), average consumer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Central Gov. Budget Balance</a:t>
                      </a:r>
                      <a:r>
                        <a:rPr lang="tr-TR" sz="1400" b="1" dirty="0" smtClean="0">
                          <a:effectLst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GDP </a:t>
                      </a:r>
                      <a:r>
                        <a:rPr lang="tr-TR" sz="1400" b="1" dirty="0">
                          <a:effectLst/>
                        </a:rPr>
                        <a:t>(percent)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Current Account </a:t>
                      </a:r>
                      <a:r>
                        <a:rPr lang="tr-TR" sz="1400" b="1" dirty="0" smtClean="0">
                          <a:effectLst/>
                        </a:rPr>
                        <a:t>Balance/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GDP </a:t>
                      </a:r>
                      <a:r>
                        <a:rPr lang="tr-TR" sz="1400" b="1" dirty="0">
                          <a:effectLst/>
                        </a:rPr>
                        <a:t>(percent)</a:t>
                      </a:r>
                      <a:endParaRPr lang="tr-TR" sz="14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Unemployment rate (%) 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oreign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Direct </a:t>
                      </a:r>
                      <a:r>
                        <a:rPr lang="tr-T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nvestment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(USD </a:t>
                      </a:r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bn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Gross Government Debt/GDP (%)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853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Afghanistan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2.5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4.9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-0.61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1.6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0,05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NA</a:t>
                      </a: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Azerbaijan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0.07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13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1.52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3.5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5.0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2,86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54.7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Iran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4.2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9.8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-2.3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4.2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11.8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5,01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40.8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Kazakhstan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3.9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7.4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-6.3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-2.9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4.9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4,63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21.1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Kyrgyzstan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4.5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3.2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-3.3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-7.7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7.1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0,09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59.0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Pakistan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5.3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4.1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-5.6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-4.1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6.1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3,26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67.2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Tajikistan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7.1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7.3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-2.4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-2.6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2.2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0,14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47.7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Turkey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7.4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11.1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-2.3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-5.5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10.8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10,8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28.5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9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Turkmenistan</a:t>
                      </a:r>
                      <a:endParaRPr lang="tr-TR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6.5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8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-2.8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-11.5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2,31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28.8</a:t>
                      </a: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Uzbekistan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5.3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12.5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-1.7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3.7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NA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0,09</a:t>
                      </a:r>
                      <a:endParaRPr lang="tr-TR" sz="1600" b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24.5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5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ECO</a:t>
                      </a:r>
                      <a:endParaRPr lang="tr-TR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5.5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9.1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</a:rPr>
                        <a:t>-3.1</a:t>
                      </a:r>
                      <a:endParaRPr lang="tr-TR" sz="16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</a:rPr>
                        <a:t>-2.5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-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29,2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37.1</a:t>
                      </a:r>
                      <a:endParaRPr lang="tr-TR" sz="16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8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15616" y="3289"/>
            <a:ext cx="7884368" cy="8683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>
              <a:defRPr/>
            </a:pPr>
            <a:r>
              <a:rPr lang="tr-TR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ACHIEVEMENTS OF 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STRATEGIC GOALS: 201</a:t>
            </a:r>
            <a:r>
              <a:rPr lang="tr-TR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tr-TR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idx="1"/>
          </p:nvPr>
        </p:nvSpPr>
        <p:spPr>
          <a:xfrm>
            <a:off x="291341" y="1048212"/>
            <a:ext cx="8856984" cy="58326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tr-TR" sz="2400" dirty="0"/>
              <a:t>Since 2008, t</a:t>
            </a:r>
            <a:r>
              <a:rPr lang="en-US" sz="2400" dirty="0" err="1"/>
              <a:t>otal</a:t>
            </a:r>
            <a:r>
              <a:rPr lang="en-US" sz="2400" dirty="0"/>
              <a:t> disbursed loans</a:t>
            </a:r>
            <a:r>
              <a:rPr lang="tr-TR" sz="2400" dirty="0"/>
              <a:t> </a:t>
            </a:r>
            <a:r>
              <a:rPr lang="en-US" sz="2400" dirty="0"/>
              <a:t>exceeded SDR </a:t>
            </a:r>
            <a:r>
              <a:rPr lang="tr-TR" sz="2400" dirty="0" smtClean="0"/>
              <a:t>975</a:t>
            </a:r>
            <a:r>
              <a:rPr lang="en-US" sz="2400" dirty="0" smtClean="0"/>
              <a:t> </a:t>
            </a:r>
            <a:r>
              <a:rPr lang="en-US" sz="2400" dirty="0"/>
              <a:t>million (USD </a:t>
            </a:r>
            <a:r>
              <a:rPr lang="en-US" sz="2400" dirty="0" smtClean="0"/>
              <a:t>1.</a:t>
            </a:r>
            <a:r>
              <a:rPr lang="tr-TR" sz="2400" dirty="0" smtClean="0"/>
              <a:t>4</a:t>
            </a:r>
            <a:r>
              <a:rPr lang="en-US" sz="2400" dirty="0" smtClean="0"/>
              <a:t> </a:t>
            </a:r>
            <a:r>
              <a:rPr lang="en-US" sz="2400" dirty="0"/>
              <a:t>billion) as end of December </a:t>
            </a:r>
            <a:r>
              <a:rPr lang="en-US" sz="2400" dirty="0" smtClean="0"/>
              <a:t>201</a:t>
            </a:r>
            <a:r>
              <a:rPr lang="tr-TR" sz="2400" dirty="0" smtClean="0"/>
              <a:t>7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/>
              <a:t>Good asset </a:t>
            </a:r>
            <a:r>
              <a:rPr lang="en-US" sz="2400" dirty="0" smtClean="0"/>
              <a:t>quality</a:t>
            </a:r>
            <a:r>
              <a:rPr lang="tr-TR" sz="2400" dirty="0" smtClean="0"/>
              <a:t> with</a:t>
            </a:r>
            <a:r>
              <a:rPr lang="en-US" sz="2400" dirty="0" smtClean="0"/>
              <a:t> </a:t>
            </a:r>
            <a:r>
              <a:rPr lang="en-US" sz="2400" dirty="0"/>
              <a:t>well diversified portfolio without any non-performing loan</a:t>
            </a:r>
            <a:r>
              <a:rPr lang="tr-TR" sz="2400" dirty="0"/>
              <a:t>s (NPLs) </a:t>
            </a:r>
          </a:p>
          <a:p>
            <a:r>
              <a:rPr lang="tr-TR" sz="2400" dirty="0" smtClean="0"/>
              <a:t>Strenghthened the </a:t>
            </a:r>
            <a:r>
              <a:rPr lang="en-US" sz="2400" dirty="0" smtClean="0"/>
              <a:t>operating </a:t>
            </a:r>
            <a:r>
              <a:rPr lang="en-US" sz="2400" dirty="0"/>
              <a:t>structure and </a:t>
            </a:r>
            <a:r>
              <a:rPr lang="en-US" sz="2400" dirty="0" smtClean="0"/>
              <a:t>processes </a:t>
            </a:r>
            <a:endParaRPr lang="en-US" sz="2400" dirty="0"/>
          </a:p>
          <a:p>
            <a:r>
              <a:rPr lang="tr-TR" sz="2400" dirty="0" smtClean="0"/>
              <a:t>Various efficiency measures are employed</a:t>
            </a:r>
            <a:endParaRPr lang="en-US" sz="2400" dirty="0"/>
          </a:p>
          <a:p>
            <a:r>
              <a:rPr lang="tr-TR" sz="2400" dirty="0" smtClean="0"/>
              <a:t>More </a:t>
            </a:r>
            <a:r>
              <a:rPr lang="tr-TR" sz="2400" dirty="0"/>
              <a:t>lending rather than treasury placements</a:t>
            </a:r>
          </a:p>
          <a:p>
            <a:r>
              <a:rPr lang="en-US" sz="2400" dirty="0" smtClean="0"/>
              <a:t>Improved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Enterprise-wide Risk Management (</a:t>
            </a:r>
            <a:r>
              <a:rPr lang="en-US" sz="2400" dirty="0" smtClean="0"/>
              <a:t>ERM)</a:t>
            </a:r>
            <a:r>
              <a:rPr lang="tr-TR" sz="2400" dirty="0" smtClean="0"/>
              <a:t> </a:t>
            </a:r>
            <a:r>
              <a:rPr lang="en-US" sz="2400" dirty="0" smtClean="0"/>
              <a:t>perspective </a:t>
            </a:r>
            <a:endParaRPr lang="tr-TR" sz="2400" dirty="0"/>
          </a:p>
          <a:p>
            <a:r>
              <a:rPr lang="tr-TR" sz="2400" dirty="0"/>
              <a:t>Expanded</a:t>
            </a:r>
            <a:r>
              <a:rPr lang="en-US" sz="2400" dirty="0"/>
              <a:t> the membership base </a:t>
            </a:r>
            <a:endParaRPr lang="tr-TR" sz="2400" dirty="0"/>
          </a:p>
          <a:p>
            <a:r>
              <a:rPr lang="en-US" sz="2400" dirty="0" err="1"/>
              <a:t>Enhanc</a:t>
            </a:r>
            <a:r>
              <a:rPr lang="tr-TR" sz="2400" dirty="0"/>
              <a:t>ed</a:t>
            </a:r>
            <a:r>
              <a:rPr lang="en-US" sz="2400" dirty="0"/>
              <a:t> </a:t>
            </a:r>
            <a:r>
              <a:rPr lang="en-US" sz="2400" dirty="0" smtClean="0"/>
              <a:t>co-financing arrangements</a:t>
            </a:r>
            <a:r>
              <a:rPr lang="tr-TR" sz="2400" dirty="0" smtClean="0"/>
              <a:t> with </a:t>
            </a:r>
            <a:r>
              <a:rPr lang="en-GB" sz="2400" dirty="0" smtClean="0"/>
              <a:t>IFC</a:t>
            </a:r>
            <a:r>
              <a:rPr lang="en-GB" sz="2400" dirty="0"/>
              <a:t>, BSTDB, EBRD, </a:t>
            </a:r>
            <a:r>
              <a:rPr lang="en-GB" sz="2400" dirty="0" err="1"/>
              <a:t>IsDB</a:t>
            </a:r>
            <a:r>
              <a:rPr lang="en-GB" sz="2400" dirty="0"/>
              <a:t>, ADB, etc. </a:t>
            </a:r>
            <a:endParaRPr lang="tr-TR" sz="2400" dirty="0" smtClean="0"/>
          </a:p>
          <a:p>
            <a:r>
              <a:rPr lang="tr-TR" sz="2400" dirty="0" smtClean="0"/>
              <a:t>Human </a:t>
            </a:r>
            <a:r>
              <a:rPr lang="en-US" sz="2400" dirty="0" smtClean="0"/>
              <a:t>resources </a:t>
            </a:r>
            <a:r>
              <a:rPr lang="en-US" sz="2400" dirty="0"/>
              <a:t>and IT system</a:t>
            </a:r>
            <a:r>
              <a:rPr lang="tr-TR" sz="2400" dirty="0"/>
              <a:t> </a:t>
            </a:r>
            <a:r>
              <a:rPr lang="en-US" sz="2400" dirty="0"/>
              <a:t>capabilities </a:t>
            </a:r>
            <a:r>
              <a:rPr lang="tr-TR" sz="2400" dirty="0" smtClean="0"/>
              <a:t>are improved</a:t>
            </a:r>
            <a:endParaRPr lang="tr-TR" sz="2400" dirty="0"/>
          </a:p>
          <a:p>
            <a:pPr marL="0" indent="0">
              <a:buNone/>
            </a:pPr>
            <a:r>
              <a:rPr lang="en-US" sz="2200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kern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0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tr-TR" sz="2200" kern="0" dirty="0" smtClea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fontAlgn="base"/>
            <a:r>
              <a:rPr lang="tr-TR" sz="3800" b="1" noProof="1"/>
              <a:t>Main Business Perspective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84651"/>
            <a:ext cx="8229600" cy="5410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tr-TR" sz="800" dirty="0" smtClean="0"/>
          </a:p>
          <a:p>
            <a:pPr marL="0" indent="0" algn="just">
              <a:buNone/>
            </a:pPr>
            <a:r>
              <a:rPr lang="en-US" sz="2400" dirty="0" smtClean="0"/>
              <a:t>All operations are required to observe criteria set within the negative list of products policy, anti-money laundering regulations as well as environmental policy</a:t>
            </a:r>
            <a:endParaRPr lang="en-US" sz="2400" b="1" dirty="0" smtClean="0"/>
          </a:p>
          <a:p>
            <a:endParaRPr lang="en-US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gray">
          <a:xfrm>
            <a:off x="755738" y="3741110"/>
            <a:ext cx="3590925" cy="609600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en-US" sz="2800" b="1" dirty="0">
                <a:solidFill>
                  <a:prstClr val="black"/>
                </a:solidFill>
              </a:rPr>
              <a:t>Guarantees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gray">
          <a:xfrm>
            <a:off x="4600183" y="3741110"/>
            <a:ext cx="3629417" cy="1066800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/>
            <a:r>
              <a:rPr lang="en-US" sz="2800" b="1" dirty="0">
                <a:solidFill>
                  <a:prstClr val="black"/>
                </a:solidFill>
              </a:rPr>
              <a:t>Tec</a:t>
            </a:r>
            <a:r>
              <a:rPr lang="tr-TR" sz="2800" b="1" dirty="0">
                <a:solidFill>
                  <a:prstClr val="black"/>
                </a:solidFill>
              </a:rPr>
              <a:t>h. </a:t>
            </a:r>
            <a:r>
              <a:rPr lang="en-US" sz="2800" b="1" dirty="0">
                <a:solidFill>
                  <a:prstClr val="black"/>
                </a:solidFill>
              </a:rPr>
              <a:t>Ass</a:t>
            </a:r>
            <a:r>
              <a:rPr lang="tr-TR" sz="2800" b="1" dirty="0">
                <a:solidFill>
                  <a:prstClr val="black"/>
                </a:solidFill>
              </a:rPr>
              <a:t>t. </a:t>
            </a:r>
            <a:r>
              <a:rPr lang="en-US" sz="2800" b="1" dirty="0">
                <a:solidFill>
                  <a:prstClr val="black"/>
                </a:solidFill>
              </a:rPr>
              <a:t>and advisory services</a:t>
            </a:r>
          </a:p>
          <a:p>
            <a:pPr algn="ctr" eaLnBrk="0" hangingPunct="0"/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gray">
          <a:xfrm>
            <a:off x="735905" y="914400"/>
            <a:ext cx="7481170" cy="1837151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tr-TR" sz="2800" b="1" dirty="0">
                <a:solidFill>
                  <a:prstClr val="black"/>
                </a:solidFill>
              </a:rPr>
              <a:t>Intermediated Operations through FIs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en-US" sz="2800" b="1" dirty="0">
                <a:solidFill>
                  <a:prstClr val="black"/>
                </a:solidFill>
              </a:rPr>
              <a:t>Trade Finance</a:t>
            </a:r>
            <a:r>
              <a:rPr lang="tr-TR" sz="2800" b="1" dirty="0">
                <a:solidFill>
                  <a:prstClr val="black"/>
                </a:solidFill>
              </a:rPr>
              <a:t> Credit Lines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tr-TR" sz="2800" b="1" dirty="0">
                <a:solidFill>
                  <a:prstClr val="black"/>
                </a:solidFill>
              </a:rPr>
              <a:t>SMEs</a:t>
            </a:r>
            <a:r>
              <a:rPr lang="en-US" sz="2800" b="1" dirty="0">
                <a:solidFill>
                  <a:prstClr val="black"/>
                </a:solidFill>
              </a:rPr>
              <a:t> Finance</a:t>
            </a:r>
            <a:r>
              <a:rPr lang="tr-TR" sz="2800" b="1" dirty="0">
                <a:solidFill>
                  <a:prstClr val="black"/>
                </a:solidFill>
              </a:rPr>
              <a:t> Loans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r>
              <a:rPr lang="tr-TR" sz="2800" b="1" dirty="0">
                <a:solidFill>
                  <a:prstClr val="black"/>
                </a:solidFill>
              </a:rPr>
              <a:t>Micro</a:t>
            </a:r>
            <a:r>
              <a:rPr lang="en-US" sz="2800" b="1" dirty="0">
                <a:solidFill>
                  <a:prstClr val="black"/>
                </a:solidFill>
              </a:rPr>
              <a:t>finance</a:t>
            </a:r>
            <a:r>
              <a:rPr lang="tr-TR" sz="2800" b="1" dirty="0">
                <a:solidFill>
                  <a:prstClr val="black"/>
                </a:solidFill>
              </a:rPr>
              <a:t> Loans</a:t>
            </a:r>
          </a:p>
          <a:p>
            <a:pPr marL="457200" indent="-457200" eaLnBrk="0" hangingPunct="0">
              <a:buFont typeface="Arial" pitchFamily="34" charset="0"/>
              <a:buChar char="•"/>
            </a:pPr>
            <a:endParaRPr lang="en-US" sz="2800" b="1" dirty="0">
              <a:solidFill>
                <a:prstClr val="black"/>
              </a:solidFill>
            </a:endParaRPr>
          </a:p>
          <a:p>
            <a:pPr marL="457200" indent="-457200" eaLnBrk="0" hangingPunct="0">
              <a:buFont typeface="Arial" pitchFamily="34" charset="0"/>
              <a:buChar char="•"/>
            </a:pPr>
            <a:endParaRPr lang="en-US" sz="2800" b="1" dirty="0">
              <a:solidFill>
                <a:prstClr val="black"/>
              </a:solidFill>
            </a:endParaRPr>
          </a:p>
          <a:p>
            <a:pPr marL="457200" indent="-457200" eaLnBrk="0" hangingPunct="0">
              <a:buFont typeface="Arial" pitchFamily="34" charset="0"/>
              <a:buChar char="•"/>
            </a:pPr>
            <a:endParaRPr lang="en-US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tr-TR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gray">
          <a:xfrm>
            <a:off x="748430" y="2895600"/>
            <a:ext cx="7481170" cy="694151"/>
          </a:xfrm>
          <a:prstGeom prst="rect">
            <a:avLst/>
          </a:prstGeom>
          <a:ln>
            <a:headEnd type="none" w="sm" len="sm"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tr-TR" sz="2800" b="1" dirty="0">
                <a:solidFill>
                  <a:prstClr val="black"/>
                </a:solidFill>
              </a:rPr>
              <a:t>Corporate Loans and Project Finance Operations</a:t>
            </a:r>
            <a:endParaRPr lang="en-US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tr-TR" sz="2800" b="1" dirty="0">
              <a:solidFill>
                <a:prstClr val="black"/>
              </a:solidFill>
            </a:endParaRPr>
          </a:p>
          <a:p>
            <a:pPr algn="ctr" eaLnBrk="0" hangingPunct="0"/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8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114" y="116632"/>
            <a:ext cx="8229600" cy="1143000"/>
          </a:xfrm>
        </p:spPr>
        <p:txBody>
          <a:bodyPr>
            <a:noAutofit/>
          </a:bodyPr>
          <a:lstStyle/>
          <a:p>
            <a:pPr fontAlgn="base"/>
            <a:r>
              <a:rPr lang="tr-TR" sz="3800" b="1" dirty="0"/>
              <a:t>Total Loan disbursements </a:t>
            </a:r>
            <a:br>
              <a:rPr lang="tr-TR" sz="3800" b="1" dirty="0"/>
            </a:br>
            <a:r>
              <a:rPr lang="tr-TR" sz="3800" b="1" dirty="0"/>
              <a:t>by country 2008-2017 (thousand USD)</a:t>
            </a:r>
            <a:endParaRPr lang="en-US" sz="3800" b="1" dirty="0"/>
          </a:p>
        </p:txBody>
      </p:sp>
      <p:sp>
        <p:nvSpPr>
          <p:cNvPr id="5" name="Rectangle 4"/>
          <p:cNvSpPr/>
          <p:nvPr/>
        </p:nvSpPr>
        <p:spPr>
          <a:xfrm>
            <a:off x="533400" y="5491842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prstClr val="black"/>
                </a:solidFill>
              </a:rPr>
              <a:t>The Bank has successfully launched its </a:t>
            </a:r>
            <a:r>
              <a:rPr lang="tr-TR" b="1" dirty="0" smtClean="0">
                <a:solidFill>
                  <a:prstClr val="black"/>
                </a:solidFill>
              </a:rPr>
              <a:t>credit </a:t>
            </a:r>
            <a:r>
              <a:rPr lang="tr-TR" b="1" dirty="0">
                <a:solidFill>
                  <a:prstClr val="black"/>
                </a:solidFill>
              </a:rPr>
              <a:t>operation in Azerbaijan and looking for opportunities in Afghanistan </a:t>
            </a:r>
            <a:r>
              <a:rPr lang="tr-TR" b="1" dirty="0" smtClean="0">
                <a:solidFill>
                  <a:prstClr val="black"/>
                </a:solidFill>
              </a:rPr>
              <a:t>and Kyrgyzstan as </a:t>
            </a:r>
            <a:r>
              <a:rPr lang="tr-TR" b="1" dirty="0">
                <a:solidFill>
                  <a:prstClr val="black"/>
                </a:solidFill>
              </a:rPr>
              <a:t>well</a:t>
            </a:r>
            <a:r>
              <a:rPr lang="tr-TR" dirty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784976" cy="4725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74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Presentation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15105</TotalTime>
  <Words>526</Words>
  <Application>Microsoft Office PowerPoint</Application>
  <PresentationFormat>On-screen Show (4:3)</PresentationFormat>
  <Paragraphs>185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EcoPresentationTheme</vt:lpstr>
      <vt:lpstr>       </vt:lpstr>
      <vt:lpstr>        Global growth continued to recover and expected to remain strong</vt:lpstr>
      <vt:lpstr>Growing trade and investment continue as notable factors powering the global economy</vt:lpstr>
      <vt:lpstr>   Risks on the sustainable global recovery</vt:lpstr>
      <vt:lpstr>Real GDP Growth rates  of ECO Countries </vt:lpstr>
      <vt:lpstr>Key Economic Indicators 2017</vt:lpstr>
      <vt:lpstr>ACHIEVEMENTS OF STRATEGIC GOALS: 2013-2017</vt:lpstr>
      <vt:lpstr>Main Business Perspective</vt:lpstr>
      <vt:lpstr>Total Loan disbursements  by country 2008-2017 (thousand USD)</vt:lpstr>
      <vt:lpstr>Portfolio Development 2013-2017  (SDR million) </vt:lpstr>
      <vt:lpstr>Highlights of Loan Operations-2017 </vt:lpstr>
      <vt:lpstr>Financial Highlights</vt:lpstr>
      <vt:lpstr>Challenges of the ETDB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REPORT-2014</dc:title>
  <dc:creator>Fazlı Sak</dc:creator>
  <cp:lastModifiedBy>Tuncay Melektosun</cp:lastModifiedBy>
  <cp:revision>125</cp:revision>
  <cp:lastPrinted>2017-05-22T06:15:02Z</cp:lastPrinted>
  <dcterms:created xsi:type="dcterms:W3CDTF">2015-05-28T14:22:40Z</dcterms:created>
  <dcterms:modified xsi:type="dcterms:W3CDTF">2018-07-04T11:31:04Z</dcterms:modified>
</cp:coreProperties>
</file>